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397" r:id="rId2"/>
    <p:sldId id="451" r:id="rId3"/>
    <p:sldId id="458" r:id="rId4"/>
    <p:sldId id="459" r:id="rId5"/>
    <p:sldId id="460" r:id="rId6"/>
    <p:sldId id="462" r:id="rId7"/>
    <p:sldId id="463" r:id="rId8"/>
    <p:sldId id="464" r:id="rId9"/>
    <p:sldId id="465" r:id="rId10"/>
    <p:sldId id="467" r:id="rId11"/>
    <p:sldId id="468" r:id="rId12"/>
    <p:sldId id="453" r:id="rId13"/>
    <p:sldId id="469" r:id="rId14"/>
    <p:sldId id="470" r:id="rId15"/>
    <p:sldId id="471" r:id="rId16"/>
    <p:sldId id="472" r:id="rId17"/>
    <p:sldId id="473" r:id="rId18"/>
    <p:sldId id="476" r:id="rId19"/>
    <p:sldId id="454" r:id="rId20"/>
    <p:sldId id="475" r:id="rId21"/>
    <p:sldId id="474" r:id="rId22"/>
    <p:sldId id="477" r:id="rId23"/>
    <p:sldId id="478" r:id="rId24"/>
    <p:sldId id="479" r:id="rId25"/>
    <p:sldId id="480" r:id="rId26"/>
    <p:sldId id="481" r:id="rId27"/>
  </p:sldIdLst>
  <p:sldSz cx="9144000" cy="6858000" type="screen4x3"/>
  <p:notesSz cx="6669088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rosoft" initials="M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0A29E"/>
    <a:srgbClr val="00FF00"/>
    <a:srgbClr val="006666"/>
    <a:srgbClr val="009999"/>
    <a:srgbClr val="A3FFFF"/>
    <a:srgbClr val="D2CD00"/>
    <a:srgbClr val="F4EE00"/>
    <a:srgbClr val="FFFF66"/>
    <a:srgbClr val="CDFFFF"/>
    <a:srgbClr val="00C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3" autoAdjust="0"/>
    <p:restoredTop sz="77941" autoAdjust="0"/>
  </p:normalViewPr>
  <p:slideViewPr>
    <p:cSldViewPr snapToGrid="0">
      <p:cViewPr>
        <p:scale>
          <a:sx n="75" d="100"/>
          <a:sy n="75" d="100"/>
        </p:scale>
        <p:origin x="364" y="-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-2664" y="-78"/>
      </p:cViewPr>
      <p:guideLst>
        <p:guide orient="horz" pos="3126"/>
        <p:guide pos="21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12.wmf"/><Relationship Id="rId4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7994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DE8FE-DD79-406B-AF7C-0AD1FEDB7089}" type="datetimeFigureOut">
              <a:rPr lang="zh-CN" altLang="en-US" smtClean="0"/>
              <a:t>2017/4/17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428009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7994" y="9428009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E0736-F8C6-4946-A912-A976FFE1E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15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8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BBC7A-9CD5-40B2-8BB2-C2BC0B4EAC5F}" type="datetimeFigureOut">
              <a:rPr lang="zh-CN" altLang="en-US" smtClean="0"/>
              <a:pPr/>
              <a:t>2017/4/17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15155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8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00052-A793-4BF1-80EC-E5E6953ED74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7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 Good morning</a:t>
            </a:r>
            <a:r>
              <a:rPr lang="en-US" altLang="zh-CN" baseline="0" dirty="0" smtClean="0"/>
              <a:t>, everyone. I am </a:t>
            </a:r>
            <a:r>
              <a:rPr lang="en-US" altLang="zh-CN" baseline="0" dirty="0" err="1" smtClean="0"/>
              <a:t>Dafei</a:t>
            </a:r>
            <a:r>
              <a:rPr lang="en-US" altLang="zh-CN" baseline="0" dirty="0" smtClean="0"/>
              <a:t> Huang from NUDT, and here I will introduce our new method to estimate the target’s scale and aspect ratio in Visual Tracking task.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899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-In another area,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object detection, detection proposal generators are widely used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 pick out candidate regions that may contain an object.</a:t>
            </a:r>
          </a:p>
          <a:p>
            <a:r>
              <a:rPr lang="en-US" altLang="zh-CN" dirty="0" smtClean="0"/>
              <a:t>-</a:t>
            </a:r>
            <a:r>
              <a:rPr lang="en-US" altLang="zh-CN" baseline="0" dirty="0" smtClean="0"/>
              <a:t>And w</a:t>
            </a:r>
            <a:r>
              <a:rPr lang="en-US" altLang="zh-CN" dirty="0" smtClean="0"/>
              <a:t>e will show that, Detection proposals can not only boost </a:t>
            </a:r>
            <a:r>
              <a:rPr lang="en-US" altLang="zh-CN" baseline="0" dirty="0" smtClean="0"/>
              <a:t>efficiency and accuracy in object detection, </a:t>
            </a:r>
          </a:p>
          <a:p>
            <a:r>
              <a:rPr lang="en-US" altLang="zh-CN" baseline="0" dirty="0" smtClean="0"/>
              <a:t>But also enable scale and aspect ratio adaptability in visual tracking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supplement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-The proposal generator adopted here</a:t>
            </a:r>
            <a:r>
              <a:rPr lang="en-US" altLang="zh-CN" baseline="0" dirty="0" smtClean="0"/>
              <a:t> is </a:t>
            </a:r>
            <a:r>
              <a:rPr lang="en-US" altLang="zh-CN" baseline="0" dirty="0" err="1" smtClean="0"/>
              <a:t>EdgeBoxes</a:t>
            </a:r>
            <a:r>
              <a:rPr lang="en-US" altLang="zh-CN" baseline="0" dirty="0" smtClean="0"/>
              <a:t>. It innovatively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/'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ɪnəvetɪv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assumes that the more contours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/'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kɑntʊr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a bounding box contains, the more likely the box contains an object.</a:t>
            </a:r>
          </a:p>
          <a:p>
            <a:r>
              <a:rPr lang="en-US" altLang="zh-CN" baseline="0" dirty="0" smtClean="0"/>
              <a:t>-</a:t>
            </a:r>
            <a:r>
              <a:rPr lang="en-US" altLang="zh-CN" baseline="0" dirty="0" err="1" smtClean="0"/>
              <a:t>EdgeBoxes</a:t>
            </a:r>
            <a:r>
              <a:rPr lang="en-US" altLang="zh-CN" baseline="0" dirty="0" smtClean="0"/>
              <a:t> traverses the whole image in a sliding window manner, and scores every sampled bounding box according to the equation shown here. </a:t>
            </a:r>
            <a:endParaRPr lang="en-US" altLang="zh-CN" dirty="0" smtClean="0"/>
          </a:p>
          <a:p>
            <a:r>
              <a:rPr lang="en-US" altLang="zh-CN" dirty="0" smtClean="0"/>
              <a:t>-We</a:t>
            </a:r>
            <a:r>
              <a:rPr lang="en-US" altLang="zh-CN" baseline="0" dirty="0" smtClean="0"/>
              <a:t> choose </a:t>
            </a:r>
            <a:r>
              <a:rPr lang="en-US" altLang="zh-CN" baseline="0" dirty="0" err="1" smtClean="0"/>
              <a:t>EdgeBoxes</a:t>
            </a:r>
            <a:r>
              <a:rPr lang="en-US" altLang="zh-CN" baseline="0" dirty="0" smtClean="0"/>
              <a:t> for 4 reasons:</a:t>
            </a:r>
            <a:endParaRPr lang="en-US" altLang="zh-CN" dirty="0" smtClean="0"/>
          </a:p>
          <a:p>
            <a:r>
              <a:rPr lang="en-US" altLang="zh-CN" dirty="0" smtClean="0"/>
              <a:t>Firstly It is fast,( and considering the smaller detection scope in a tracking task, it is even faster. )</a:t>
            </a:r>
          </a:p>
          <a:p>
            <a:r>
              <a:rPr lang="en-US" altLang="zh-CN" dirty="0" smtClean="0"/>
              <a:t>It</a:t>
            </a:r>
            <a:r>
              <a:rPr lang="en-US" altLang="zh-CN" baseline="0" dirty="0" smtClean="0"/>
              <a:t> is also class-agnostic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æg'nɑstɪk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and</a:t>
            </a:r>
            <a:r>
              <a:rPr lang="en-US" altLang="zh-CN" dirty="0" smtClean="0"/>
              <a:t> no</a:t>
            </a:r>
            <a:r>
              <a:rPr lang="en-US" altLang="zh-CN" baseline="0" dirty="0" smtClean="0"/>
              <a:t> pre-</a:t>
            </a:r>
            <a:r>
              <a:rPr lang="en-US" altLang="zh-CN" dirty="0" smtClean="0"/>
              <a:t>learning</a:t>
            </a:r>
            <a:r>
              <a:rPr lang="en-US" altLang="zh-CN" baseline="0" dirty="0" smtClean="0"/>
              <a:t> is</a:t>
            </a:r>
            <a:r>
              <a:rPr lang="en-US" altLang="zh-CN" dirty="0" smtClean="0"/>
              <a:t> needed. </a:t>
            </a:r>
          </a:p>
          <a:p>
            <a:r>
              <a:rPr lang="en-US" altLang="zh-CN" dirty="0" smtClean="0"/>
              <a:t>Most importantly, Contours as its </a:t>
            </a:r>
            <a:r>
              <a:rPr lang="en-US" altLang="zh-CN" dirty="0" err="1" smtClean="0"/>
              <a:t>objectness</a:t>
            </a:r>
            <a:r>
              <a:rPr lang="en-US" altLang="zh-CN" dirty="0" smtClean="0"/>
              <a:t> measurement, are also important hints for the </a:t>
            </a:r>
            <a:r>
              <a:rPr lang="en-US" altLang="zh-CN" dirty="0" err="1" smtClean="0"/>
              <a:t>whereabout</a:t>
            </a:r>
            <a:r>
              <a:rPr lang="en-US" altLang="zh-CN" dirty="0" smtClean="0"/>
              <a:t> and size of the target. So</a:t>
            </a:r>
            <a:r>
              <a:rPr lang="en-US" altLang="zh-CN" baseline="0" dirty="0" smtClean="0"/>
              <a:t> it is intuitively suitable for tracking.</a:t>
            </a:r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Last but not least, it provides plenty of parameters that can be tuned to control the sliding manner and scoring criterion, thus it’s controllable.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-Now I</a:t>
            </a:r>
            <a:r>
              <a:rPr lang="en-US" altLang="zh-CN" baseline="0" dirty="0" smtClean="0"/>
              <a:t>’ll talk about how to integrate the proposal generator.</a:t>
            </a:r>
          </a:p>
          <a:p>
            <a:r>
              <a:rPr lang="en-US" altLang="zh-CN" baseline="0" dirty="0" smtClean="0"/>
              <a:t>-Firstly, we utilize the KCF pipeline mentioned earlier, to estimate the preliminary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prɪ'lɪmɪnɛri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location, neglecting the size change. The result is denoted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dɪ'not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by the blue dashed bounding box.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-in</a:t>
            </a:r>
            <a:r>
              <a:rPr lang="en-US" altLang="zh-CN" baseline="0" dirty="0" smtClean="0"/>
              <a:t> the left most figure, </a:t>
            </a:r>
            <a:r>
              <a:rPr lang="en-US" altLang="zh-CN" dirty="0" smtClean="0"/>
              <a:t>we can see that the previous size is slight larger</a:t>
            </a:r>
            <a:r>
              <a:rPr lang="en-US" altLang="zh-CN" baseline="0" dirty="0" smtClean="0"/>
              <a:t> than the current target size. So we need to update the size as well as refine the location.</a:t>
            </a:r>
          </a:p>
          <a:p>
            <a:r>
              <a:rPr lang="en-US" altLang="zh-CN" baseline="0" dirty="0" smtClean="0"/>
              <a:t>-firstly, we slightly enlarge the preliminary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prɪ'lɪmɪnɛri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target box to form a new context window and perform </a:t>
            </a:r>
            <a:r>
              <a:rPr lang="en-US" altLang="zh-CN" baseline="0" dirty="0" err="1" smtClean="0"/>
              <a:t>EdgeBoxes</a:t>
            </a:r>
            <a:r>
              <a:rPr lang="en-US" altLang="zh-CN" baseline="0" dirty="0" smtClean="0"/>
              <a:t> on it. Then we obtain a large number of proposal boxes.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-For those proposals, we perform proposal rejection to get</a:t>
            </a:r>
            <a:r>
              <a:rPr lang="en-US" altLang="zh-CN" baseline="0" dirty="0" smtClean="0"/>
              <a:t> rid of unpromising ones.</a:t>
            </a:r>
          </a:p>
          <a:p>
            <a:r>
              <a:rPr lang="en-US" altLang="zh-CN" baseline="0" dirty="0" smtClean="0"/>
              <a:t>-If the overlap ratio, measured by the Intersection over Union, between a proposal box and the preliminary target box is larger than 0.9 or smaller than 0.6, the proposal will be rejected.</a:t>
            </a:r>
          </a:p>
          <a:p>
            <a:r>
              <a:rPr lang="en-US" altLang="zh-CN" baseline="0" dirty="0" smtClean="0"/>
              <a:t>-larger than 0.9 means the proposal is almost the same as preliminary target, and the proposal with </a:t>
            </a:r>
            <a:r>
              <a:rPr lang="en-US" altLang="zh-CN" baseline="0" dirty="0" err="1" smtClean="0"/>
              <a:t>IoU</a:t>
            </a:r>
            <a:r>
              <a:rPr lang="en-US" altLang="zh-CN" baseline="0" dirty="0" smtClean="0"/>
              <a:t> smaller than 0.6 may be a false proposal or contains other objects. </a:t>
            </a:r>
          </a:p>
          <a:p>
            <a:r>
              <a:rPr lang="en-US" altLang="zh-CN" baseline="0" dirty="0" smtClean="0"/>
              <a:t>-Through proposal rejection, the average number of proposals per frame decreases from 103 to about 4.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-We then use the equation</a:t>
            </a:r>
            <a:r>
              <a:rPr lang="en-US" altLang="zh-CN" baseline="0" dirty="0" smtClean="0"/>
              <a:t> above the yellow line to evaluate each proposal surviving from the rejection one by one.</a:t>
            </a:r>
          </a:p>
          <a:p>
            <a:r>
              <a:rPr lang="en-US" altLang="zh-CN" baseline="0" dirty="0" smtClean="0"/>
              <a:t>-In the right most figure, the red boxes are proposals being evaluated, and the yellow box denotes the proposal with highest response.</a:t>
            </a:r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-Since the</a:t>
            </a:r>
            <a:r>
              <a:rPr lang="en-US" altLang="zh-CN" baseline="0" dirty="0" smtClean="0"/>
              <a:t> proposal is not always that accurate, and to prevent the result from varying abruptly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ə'brʌptli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, we update the location and size using a damping factor.</a:t>
            </a:r>
          </a:p>
          <a:p>
            <a:r>
              <a:rPr lang="en-US" altLang="zh-CN" dirty="0" smtClean="0"/>
              <a:t>-again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in</a:t>
            </a:r>
            <a:r>
              <a:rPr lang="en-US" altLang="zh-CN" baseline="0" dirty="0" smtClean="0"/>
              <a:t> the right most figure, green box shows the final detected target box, which is between the best proposal in yellow, and the preliminary target box in blue.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-Here</a:t>
            </a:r>
            <a:r>
              <a:rPr lang="en-US" altLang="zh-CN" baseline="0" dirty="0" smtClean="0"/>
              <a:t> we can see the size updates more clearly.</a:t>
            </a:r>
          </a:p>
          <a:p>
            <a:r>
              <a:rPr lang="en-US" altLang="zh-CN" dirty="0" smtClean="0"/>
              <a:t>-when</a:t>
            </a:r>
            <a:r>
              <a:rPr lang="en-US" altLang="zh-CN" baseline="0" dirty="0" smtClean="0"/>
              <a:t> the target size variation slows down, the disparity between the preliminary target box and the best proposal will decrease</a:t>
            </a:r>
            <a:r>
              <a:rPr lang="en-US" altLang="zh-CN" baseline="0" smtClean="0"/>
              <a:t>. </a:t>
            </a:r>
          </a:p>
          <a:p>
            <a:r>
              <a:rPr lang="en-US" altLang="zh-CN" baseline="0" smtClean="0"/>
              <a:t>-</a:t>
            </a:r>
            <a:r>
              <a:rPr lang="en-US" altLang="zh-CN" baseline="0" dirty="0" smtClean="0"/>
              <a:t>Then the final detected box will converge and enclose the target accurately.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 is the complete flow chart of our tracker.</a:t>
            </a:r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A location refinement and size update module is added, where the scale and aspect ratio change is handled.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-The parameters of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EdgeBoxes</a:t>
            </a:r>
            <a:r>
              <a:rPr lang="en-US" altLang="zh-CN" baseline="0" dirty="0" smtClean="0"/>
              <a:t> are well tuned to guarantee efficiency.</a:t>
            </a:r>
          </a:p>
          <a:p>
            <a:r>
              <a:rPr lang="en-US" altLang="zh-CN" baseline="0" dirty="0" smtClean="0"/>
              <a:t>-We use the parameter setup for an Expected </a:t>
            </a:r>
            <a:r>
              <a:rPr lang="en-US" altLang="zh-CN" baseline="0" dirty="0" err="1" smtClean="0"/>
              <a:t>IoU</a:t>
            </a:r>
            <a:r>
              <a:rPr lang="en-US" altLang="zh-CN" baseline="0" dirty="0" smtClean="0"/>
              <a:t> of 0.7, which will increase the sliding step length, but also provide reasonable proposal accuracy.</a:t>
            </a:r>
          </a:p>
          <a:p>
            <a:r>
              <a:rPr lang="en-US" altLang="zh-CN" dirty="0" smtClean="0"/>
              <a:t>-The area and aspect ratio range for sliding window are set dynamically according to the current target size.</a:t>
            </a:r>
          </a:p>
          <a:p>
            <a:r>
              <a:rPr lang="en-US" altLang="zh-CN" dirty="0" smtClean="0"/>
              <a:t>-And The \kappa, which is used to penalize</a:t>
            </a:r>
            <a:r>
              <a:rPr lang="en-US" altLang="zh-CN" baseline="0" dirty="0" smtClean="0"/>
              <a:t> larger boxes, is decreased, because the target commonly forms the majority of the context window.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The task of Visual tracking, or object tracking more straightly, is that,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provided with some initial target information,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estimate the status of one or more target objects along a video.</a:t>
            </a:r>
          </a:p>
          <a:p>
            <a:pPr marL="171450" indent="-171450">
              <a:buFontTx/>
              <a:buChar char="-"/>
            </a:pP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work concentrates on the most common scenario, that is to track a single target and represent target status using a rectangular bounding box.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as shown in these 3 frame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seqs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 can perceive some baffling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/'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bæflɪŋ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factors in tracking tasks. Moreover, the need to accurately estimate the scale and aspect ratio of target makes the problem even harder.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-50</a:t>
            </a:r>
            <a:r>
              <a:rPr lang="en-US" altLang="zh-CN" baseline="0" dirty="0" smtClean="0"/>
              <a:t> open-access </a:t>
            </a:r>
            <a:r>
              <a:rPr lang="en-US" altLang="zh-CN" baseline="0" dirty="0" err="1" smtClean="0"/>
              <a:t>seqs</a:t>
            </a:r>
            <a:r>
              <a:rPr lang="en-US" altLang="zh-CN" baseline="0" dirty="0" smtClean="0"/>
              <a:t> are used to evaluate our tracker, among which 28 </a:t>
            </a:r>
            <a:r>
              <a:rPr lang="en-US" altLang="zh-CN" baseline="0" dirty="0" err="1" smtClean="0"/>
              <a:t>seqs</a:t>
            </a:r>
            <a:r>
              <a:rPr lang="en-US" altLang="zh-CN" baseline="0" dirty="0" smtClean="0"/>
              <a:t> are already annotated as “scale variation”.</a:t>
            </a:r>
          </a:p>
          <a:p>
            <a:r>
              <a:rPr lang="en-US" altLang="zh-CN" baseline="0" dirty="0" smtClean="0"/>
              <a:t>-The 29 trackers released with the dataset, including some state of the art trackers, together with 5 correlation filter trackers, are used to compare with our tracker.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-We additionally annotate 14 sequences with “aspect ratio variation”, the annotation criterion is that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-For each frame, comparing the current target’s aspect ratio with its 30 previous frames, if the relative aspect ratio variation exceeds the threshold</a:t>
            </a:r>
            <a:r>
              <a:rPr lang="en-US" altLang="zh-CN" baseline="0" dirty="0" smtClean="0"/>
              <a:t> shown in the figure</a:t>
            </a:r>
            <a:r>
              <a:rPr lang="en-US" altLang="zh-CN" dirty="0" smtClean="0"/>
              <a:t>, this frame is considered as “undergoing aspect ratio change”. </a:t>
            </a:r>
          </a:p>
          <a:p>
            <a:r>
              <a:rPr lang="en-US" altLang="zh-CN" dirty="0" smtClean="0"/>
              <a:t>-If a sequence has more than 10</a:t>
            </a:r>
            <a:r>
              <a:rPr lang="en-US" altLang="zh-CN" baseline="0" dirty="0" smtClean="0"/>
              <a:t> percent of </a:t>
            </a:r>
            <a:r>
              <a:rPr lang="en-US" altLang="zh-CN" dirty="0" smtClean="0"/>
              <a:t>frames undergoing aspect ratio change, it is annotated.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-We name our tracker </a:t>
            </a:r>
            <a:r>
              <a:rPr lang="en-US" altLang="zh-CN" dirty="0" err="1" smtClean="0"/>
              <a:t>Kernelized</a:t>
            </a:r>
            <a:r>
              <a:rPr lang="en-US" altLang="zh-CN" dirty="0" smtClean="0"/>
              <a:t> Correlation Filter with Detection Proposal,</a:t>
            </a:r>
            <a:r>
              <a:rPr lang="en-US" altLang="zh-CN" baseline="0" dirty="0" smtClean="0"/>
              <a:t> or </a:t>
            </a:r>
            <a:r>
              <a:rPr lang="en-US" altLang="zh-CN" dirty="0" smtClean="0"/>
              <a:t>“KCFDP”, and firstly evaluate</a:t>
            </a:r>
            <a:r>
              <a:rPr lang="en-US" altLang="zh-CN" baseline="0" dirty="0" smtClean="0"/>
              <a:t> its scale adaptability using the 28 scale variation sequences.</a:t>
            </a:r>
          </a:p>
          <a:p>
            <a:r>
              <a:rPr lang="en-US" altLang="zh-CN" dirty="0" smtClean="0"/>
              <a:t>-the left figure is</a:t>
            </a:r>
            <a:r>
              <a:rPr lang="en-US" altLang="zh-CN" baseline="0" dirty="0" smtClean="0"/>
              <a:t> used to compare the location precision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prɪ'sɪʒn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of trackers. x axis denotes different center location error thresholds. The target is successfully tracked in a frame if the distance between the detected center and ground truth center is smaller than the threshold. And here the y axis denotes the average percent of successful frames.</a:t>
            </a:r>
          </a:p>
          <a:p>
            <a:r>
              <a:rPr lang="en-US" altLang="zh-CN" dirty="0" smtClean="0"/>
              <a:t>-the right figure is used to compare</a:t>
            </a:r>
            <a:r>
              <a:rPr lang="en-US" altLang="zh-CN" baseline="0" dirty="0" smtClean="0"/>
              <a:t> the overlap ratio between the tracking result and ground truth. x axis now denotes different </a:t>
            </a:r>
            <a:r>
              <a:rPr lang="en-US" altLang="zh-CN" baseline="0" dirty="0" err="1" smtClean="0"/>
              <a:t>IoU</a:t>
            </a:r>
            <a:r>
              <a:rPr lang="en-US" altLang="zh-CN" baseline="0" dirty="0" smtClean="0"/>
              <a:t> thresholds. If the intersection area of the tracked target and ground truth box divided by their union area is larger than the threshold, the target is considered as successfully tracked.</a:t>
            </a:r>
          </a:p>
          <a:p>
            <a:r>
              <a:rPr lang="en-US" altLang="zh-CN" baseline="0" dirty="0" smtClean="0"/>
              <a:t>-In both figures, our tracker outperforms all the other trackers, which proves its superior scale adaptability.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-Similar</a:t>
            </a:r>
            <a:r>
              <a:rPr lang="en-US" altLang="zh-CN" baseline="0" dirty="0" smtClean="0"/>
              <a:t> experiment is conducted on the 14 aspect ratio variation </a:t>
            </a:r>
            <a:r>
              <a:rPr lang="en-US" altLang="zh-CN" baseline="0" dirty="0" err="1" smtClean="0"/>
              <a:t>seqs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-Although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ɔl'ðo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in the left figure, KCFDP shows negligible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/'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nɛɡlɪdʒəbl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superiority comparing to the second place, the boost in overlap ratio can be clearly perceived in the right figure. Which proves that the aspect ratio adaptability is dramatically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drə'mætɪkli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improved.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-we also set up a comparison on the whole 50 sequences,</a:t>
            </a:r>
            <a:r>
              <a:rPr lang="en-US" altLang="zh-CN" baseline="0" dirty="0" smtClean="0"/>
              <a:t> where our tracker also takes the first place.</a:t>
            </a:r>
          </a:p>
          <a:p>
            <a:r>
              <a:rPr lang="en-US" altLang="zh-CN" dirty="0" smtClean="0"/>
              <a:t>-What’s more, our</a:t>
            </a:r>
            <a:r>
              <a:rPr lang="en-US" altLang="zh-CN" baseline="0" dirty="0" smtClean="0"/>
              <a:t> tracker implemented in </a:t>
            </a:r>
            <a:r>
              <a:rPr lang="en-US" altLang="zh-CN" baseline="0" dirty="0" err="1" smtClean="0"/>
              <a:t>matlab</a:t>
            </a:r>
            <a:r>
              <a:rPr lang="en-US" altLang="zh-CN" baseline="0" dirty="0" smtClean="0"/>
              <a:t> can run at an average speed of 20.8 FPS on a laptop, which clearly exhibits the  efficiency of our method.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Finally,</a:t>
            </a:r>
            <a:r>
              <a:rPr lang="en-US" altLang="zh-CN" baseline="0" dirty="0" smtClean="0"/>
              <a:t> here are some visualized comparisons of our tracker with four state-of-the-art trackers.</a:t>
            </a:r>
          </a:p>
          <a:p>
            <a:r>
              <a:rPr lang="en-US" altLang="zh-CN" baseline="0" dirty="0" smtClean="0"/>
              <a:t>Even in these challenging scenarios, our method still tracks the target and adapts to the size variation accurately.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That’s</a:t>
            </a:r>
            <a:r>
              <a:rPr lang="en-US" altLang="zh-CN" baseline="0" dirty="0" smtClean="0"/>
              <a:t> all of my report, thank you very much.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 Generally, an object tracker composes of 4 modules</a:t>
            </a:r>
          </a:p>
          <a:p>
            <a:r>
              <a:rPr lang="en-US" altLang="zh-CN" dirty="0" smtClean="0"/>
              <a:t>- The object description is responsible for describing the current target appearance, and there</a:t>
            </a:r>
            <a:r>
              <a:rPr lang="en-US" altLang="zh-CN" baseline="0" dirty="0" smtClean="0"/>
              <a:t> are 2 main kinds of description methods. The holistic method tries to describe the target with a whole feature patch, while the local method split the </a:t>
            </a:r>
            <a:r>
              <a:rPr lang="en-US" altLang="zh-CN" baseline="0" dirty="0" err="1" smtClean="0"/>
              <a:t>appreance</a:t>
            </a:r>
            <a:r>
              <a:rPr lang="en-US" altLang="zh-CN" baseline="0" dirty="0" smtClean="0"/>
              <a:t> into several local patches that forms a dictionary. </a:t>
            </a:r>
            <a:endParaRPr lang="en-US" altLang="zh-CN" dirty="0" smtClean="0"/>
          </a:p>
          <a:p>
            <a:r>
              <a:rPr lang="en-US" altLang="zh-CN" dirty="0" smtClean="0"/>
              <a:t>- The motion</a:t>
            </a:r>
            <a:r>
              <a:rPr lang="en-US" altLang="zh-CN" baseline="0" dirty="0" smtClean="0"/>
              <a:t> model is used to draw candidates around the previous location. A dense model will traverse all the possible candidates, and random method will sample candidates according to some probability distribution.</a:t>
            </a:r>
            <a:endParaRPr lang="en-US" altLang="zh-CN" dirty="0" smtClean="0"/>
          </a:p>
          <a:p>
            <a:r>
              <a:rPr lang="en-US" altLang="zh-CN" dirty="0" smtClean="0"/>
              <a:t>- The observation</a:t>
            </a:r>
            <a:r>
              <a:rPr lang="en-US" altLang="zh-CN" baseline="0" dirty="0" smtClean="0"/>
              <a:t> model is used to evaluate candidates according to the object description, and find out the one containing the target. A discriminative model </a:t>
            </a:r>
            <a:r>
              <a:rPr lang="en-US" altLang="zh-CN" dirty="0" smtClean="0"/>
              <a:t>explicitly considers the difference</a:t>
            </a:r>
            <a:r>
              <a:rPr lang="en-US" altLang="zh-CN" baseline="0" dirty="0" smtClean="0"/>
              <a:t> between positive and negative examples, while the generative model only tries to find the candidate that matches the positive example best.</a:t>
            </a:r>
          </a:p>
          <a:p>
            <a:r>
              <a:rPr lang="en-US" altLang="zh-CN" baseline="0" dirty="0" smtClean="0"/>
              <a:t>- Since the target appearance always changes, we need an updating scheme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/skim/</a:t>
            </a:r>
            <a:r>
              <a:rPr lang="en-US" altLang="zh-CN" baseline="0" dirty="0" smtClean="0"/>
              <a:t> to update the object description using the newly-found target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 Although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trackers become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more and more complicated, recently proposed correlation filter trackers have achieved appealing performance despite their great simplicity and superior speed. 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The most essential</a:t>
            </a:r>
            <a:r>
              <a:rPr lang="en-US" altLang="zh-CN" baseline="0" dirty="0" smtClean="0"/>
              <a:t> feature of the</a:t>
            </a:r>
            <a:r>
              <a:rPr lang="en-US" altLang="zh-CN" dirty="0" smtClean="0"/>
              <a:t> correlation filter tracker is its motion model.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 enlarging the bounding box to form a context window (shown by the green dashed box), the patch within the context window is cyclically shifted and each shifted patch is used as a candidate.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The corresponding observation model is a simple linear model, which is the inner product of a candidate patch z and a coefficient matrix w. 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The inner product, or the response of the observation model, \</a:t>
            </a:r>
            <a:r>
              <a:rPr lang="en-US" altLang="zh-CN" baseline="0" dirty="0" err="1" smtClean="0"/>
              <a:t>f_of_z</a:t>
            </a:r>
            <a:r>
              <a:rPr lang="en-US" altLang="zh-CN" baseline="0" dirty="0" smtClean="0"/>
              <a:t>, shows the probability of patch z containing the target.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zh-CN" dirty="0" smtClean="0"/>
              <a:t>Our</a:t>
            </a:r>
            <a:r>
              <a:rPr lang="en-US" altLang="zh-CN" baseline="0" dirty="0" smtClean="0"/>
              <a:t> work is based on a typical correlation filter tracker called KCF, which introduces Gaussian kernel(denoted by \g) and reformulate the linear model in dual space.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KCF trains the reformulated linear model by solving a Ridge Regression problem, and all the cyclically shifted object descriptions (denoted by \</a:t>
            </a:r>
            <a:r>
              <a:rPr lang="en-US" altLang="zh-CN" baseline="0" dirty="0" err="1" smtClean="0"/>
              <a:t>xmn</a:t>
            </a:r>
            <a:r>
              <a:rPr lang="en-US" altLang="zh-CN" baseline="0" dirty="0" smtClean="0"/>
              <a:t>) are used as the training set.</a:t>
            </a:r>
            <a:endParaRPr lang="en-US" altLang="zh-CN" dirty="0" smtClean="0"/>
          </a:p>
          <a:p>
            <a:r>
              <a:rPr lang="en-US" altLang="zh-CN" dirty="0" smtClean="0"/>
              <a:t>- Therefore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here the observation model considers all the shifted descriptions as negative</a:t>
            </a:r>
            <a:r>
              <a:rPr lang="en-US" altLang="zh-CN" baseline="0" dirty="0" smtClean="0"/>
              <a:t> examples, and becomes a discriminative model.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 Thanks to convolution theorem, there</a:t>
            </a:r>
            <a:r>
              <a:rPr lang="en-US" altLang="zh-CN" baseline="0" dirty="0" smtClean="0"/>
              <a:t> is no need to evaluate candidates one by one, but can calculate all their responses together efficiently. </a:t>
            </a:r>
            <a:r>
              <a:rPr lang="en-US" altLang="zh-CN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altLang="zh-CN" dirty="0" smtClean="0"/>
              <a:t>According</a:t>
            </a:r>
            <a:r>
              <a:rPr lang="en-US" altLang="zh-CN" baseline="0" dirty="0" smtClean="0"/>
              <a:t> to the peak location in the response matrix, denoted by \</a:t>
            </a:r>
            <a:r>
              <a:rPr lang="en-US" altLang="zh-CN" baseline="0" dirty="0" err="1" smtClean="0"/>
              <a:t>f_of_z</a:t>
            </a:r>
            <a:r>
              <a:rPr lang="en-US" altLang="zh-CN" baseline="0" dirty="0" smtClean="0"/>
              <a:t>) in bold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/bold/</a:t>
            </a:r>
            <a:r>
              <a:rPr lang="en-US" altLang="zh-CN" baseline="0" dirty="0" smtClean="0"/>
              <a:t>, the translation of target center can be obtained.</a:t>
            </a:r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However, there is still no hint for target’s size, so KCF cannot track the scale and aspect ratio change.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After the new target location is found, s</a:t>
            </a:r>
            <a:r>
              <a:rPr lang="en-US" altLang="zh-CN" dirty="0" smtClean="0"/>
              <a:t>ince the coefficient matrix</a:t>
            </a:r>
            <a:r>
              <a:rPr lang="en-US" altLang="zh-CN" baseline="0" dirty="0" smtClean="0"/>
              <a:t> \alpha is related to the current object description, KCF has to update them both.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updating scheme of KCF is</a:t>
            </a:r>
            <a:r>
              <a:rPr lang="en-US" altLang="zh-CN" baseline="0" dirty="0" smtClean="0"/>
              <a:t> simple linear interpolation. The new target appearance \x and the re-trained coefficient matrix \</a:t>
            </a:r>
            <a:r>
              <a:rPr lang="en-US" altLang="zh-CN" baseline="0" dirty="0" err="1" smtClean="0"/>
              <a:t>alpha_prime</a:t>
            </a:r>
            <a:r>
              <a:rPr lang="en-US" altLang="zh-CN" baseline="0" dirty="0" smtClean="0"/>
              <a:t> are both linearly interpolated.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 Unlike KCF, our</a:t>
            </a:r>
            <a:r>
              <a:rPr lang="en-US" altLang="zh-CN" baseline="0" dirty="0" smtClean="0"/>
              <a:t> tracker considers different target scales and aspect ratios, which will induce more distracting candidates, so a more precise and robust correlation filter is needed.</a:t>
            </a:r>
          </a:p>
          <a:p>
            <a:r>
              <a:rPr lang="en-US" altLang="zh-CN" baseline="0" dirty="0" smtClean="0"/>
              <a:t>- Thus we extend the feature used in original KCF to a combination of HOG, intensity, and color naming, similarly to the ACT and SAMF tracker.</a:t>
            </a:r>
          </a:p>
          <a:p>
            <a:r>
              <a:rPr lang="en-US" altLang="zh-CN" baseline="0" dirty="0" smtClean="0"/>
              <a:t>- The robust updating scheme in ACT is also adopted, where the numerator and denominator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dɪ'nɑmə'netɚ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altLang="zh-CN" baseline="0" dirty="0" smtClean="0"/>
              <a:t> of \alpha are updated separately.</a:t>
            </a:r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00052-A793-4BF1-80EC-E5E6953ED74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3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rgbClr val="006666">
                  <a:lumMod val="100000"/>
                  <a:alpha val="63000"/>
                </a:srgb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>
              <a:latin typeface="Times New Roman" charset="0"/>
            </a:endParaRPr>
          </a:p>
        </p:txBody>
      </p:sp>
      <p:sp>
        <p:nvSpPr>
          <p:cNvPr id="18448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8449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18450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8C88C56F-F658-4FA2-9EB1-247BB012D8A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845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845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FAA0B7B-7AAC-484E-A12C-2A0A667E313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958D27-EEB0-4C7F-A372-E3F6610E3B2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FE0A628-0CB1-4F40-95FC-B7BCFD642D1F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1D78D8E-6114-44C7-B00C-B4CCA3D08DD4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BAB0D48-4F12-4627-9F45-2832029FA885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4F8C4F-74CA-4629-B791-8B6FD69D78A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4DCCFC4-10E9-4737-A236-3653F24148C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4F59922-007D-4A24-9726-6017A3FF651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5780120-0CAF-4C0C-A9CA-41DCA33F43E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C38BE06-F08D-477C-A750-C60E921FAA6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endParaRPr lang="en-US" altLang="zh-CN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itchFamily="34" charset="0"/>
              </a:defRPr>
            </a:lvl1pPr>
          </a:lstStyle>
          <a:p>
            <a:fld id="{3FE106AB-CF19-4DA8-AD37-48A958B16919}" type="slidenum">
              <a:rPr lang="en-US" altLang="zh-CN"/>
              <a:pPr/>
              <a:t>‹#›</a:t>
            </a:fld>
            <a:endParaRPr lang="en-US" altLang="zh-CN"/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4760" y="0"/>
            <a:ext cx="9139241" cy="546100"/>
            <a:chOff x="3" y="0"/>
            <a:chExt cx="5757" cy="344"/>
          </a:xfrm>
        </p:grpSpPr>
        <p:sp>
          <p:nvSpPr>
            <p:cNvPr id="17413" name="Rectangle 5"/>
            <p:cNvSpPr>
              <a:spLocks noChangeArrowheads="1"/>
            </p:cNvSpPr>
            <p:nvPr/>
          </p:nvSpPr>
          <p:spPr bwMode="auto">
            <a:xfrm>
              <a:off x="3" y="0"/>
              <a:ext cx="180" cy="336"/>
            </a:xfrm>
            <a:prstGeom prst="rect">
              <a:avLst/>
            </a:prstGeom>
            <a:gradFill rotWithShape="0">
              <a:gsLst>
                <a:gs pos="1000">
                  <a:srgbClr val="A3FF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zh-CN" altLang="zh-CN"/>
            </a:p>
          </p:txBody>
        </p:sp>
        <p:sp>
          <p:nvSpPr>
            <p:cNvPr id="17414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rgbClr val="006666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400">
                <a:latin typeface="Times New Roman" charset="0"/>
              </a:endParaRPr>
            </a:p>
          </p:txBody>
        </p:sp>
        <p:sp>
          <p:nvSpPr>
            <p:cNvPr id="17415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rgbClr val="CD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7416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rgbClr val="CD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7417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rgbClr val="00A29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17418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rgbClr val="CD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7419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rgbClr val="00666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400">
                <a:latin typeface="Times New Roman" charset="0"/>
              </a:endParaRPr>
            </a:p>
          </p:txBody>
        </p:sp>
        <p:sp>
          <p:nvSpPr>
            <p:cNvPr id="17420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rgbClr val="00A29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dirty="0">
                <a:solidFill>
                  <a:schemeClr val="accent2"/>
                </a:solidFill>
              </a:endParaRPr>
            </a:p>
          </p:txBody>
        </p:sp>
        <p:sp>
          <p:nvSpPr>
            <p:cNvPr id="17421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rgbClr val="00A29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1742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42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17424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006666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00A29E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006666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A29E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9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wmf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3000" b="1" dirty="0"/>
              <a:t>Enable Scale and Aspect Ratio </a:t>
            </a:r>
            <a:r>
              <a:rPr lang="en-US" altLang="zh-CN" sz="3000" b="1" dirty="0" smtClean="0"/>
              <a:t>Adaptability in </a:t>
            </a:r>
            <a:r>
              <a:rPr lang="en-US" altLang="zh-CN" sz="3000" b="1" dirty="0"/>
              <a:t>Visual </a:t>
            </a:r>
            <a:r>
              <a:rPr lang="en-US" altLang="zh-CN" sz="3000" b="1" dirty="0" smtClean="0"/>
              <a:t>Tracking with </a:t>
            </a:r>
            <a:r>
              <a:rPr lang="en-US" altLang="zh-CN" sz="3000" b="1" dirty="0"/>
              <a:t>Detection Proposals</a:t>
            </a:r>
            <a:endParaRPr lang="zh-CN" altLang="en-US" sz="3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46578" y="3685147"/>
            <a:ext cx="5464530" cy="1010365"/>
          </a:xfrm>
        </p:spPr>
        <p:txBody>
          <a:bodyPr/>
          <a:lstStyle/>
          <a:p>
            <a:pPr algn="ctr"/>
            <a:r>
              <a:rPr lang="de-DE" altLang="zh-CN" sz="2400" b="1" dirty="0" smtClean="0">
                <a:ea typeface="CMU Serif Extra" pitchFamily="2" charset="0"/>
                <a:cs typeface="CMU Serif Extra" pitchFamily="2" charset="0"/>
              </a:rPr>
              <a:t>Dafei Huang, Lei Luo, Mei Wen,</a:t>
            </a:r>
          </a:p>
          <a:p>
            <a:pPr algn="ctr"/>
            <a:r>
              <a:rPr lang="de-DE" altLang="zh-CN" sz="2400" b="1" dirty="0" smtClean="0">
                <a:ea typeface="CMU Serif Extra" pitchFamily="2" charset="0"/>
                <a:cs typeface="CMU Serif Extra" pitchFamily="2" charset="0"/>
              </a:rPr>
              <a:t>Zhaoyun Chen, Chunyuan Zhang</a:t>
            </a:r>
            <a:endParaRPr lang="zh-CN" altLang="en-US" sz="2400" b="1" dirty="0">
              <a:ea typeface="仿宋"/>
              <a:cs typeface="CMU Serif Extra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3850" y="5079523"/>
            <a:ext cx="9167849" cy="877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altLang="zh-CN" sz="2200" spc="-150" dirty="0">
                <a:latin typeface="微软雅黑" pitchFamily="34" charset="-122"/>
                <a:ea typeface="微软雅黑" pitchFamily="34" charset="-122"/>
                <a:cs typeface="CMU Classical Serif" pitchFamily="2" charset="0"/>
              </a:rPr>
              <a:t>College of </a:t>
            </a:r>
            <a:r>
              <a:rPr lang="en-US" altLang="zh-CN" sz="2200" spc="-150" dirty="0" smtClean="0">
                <a:latin typeface="微软雅黑" pitchFamily="34" charset="-122"/>
                <a:ea typeface="微软雅黑" pitchFamily="34" charset="-122"/>
                <a:cs typeface="CMU Classical Serif" pitchFamily="2" charset="0"/>
              </a:rPr>
              <a:t>Computer,  National </a:t>
            </a:r>
            <a:r>
              <a:rPr lang="en-US" altLang="zh-CN" sz="2200" spc="-150" dirty="0">
                <a:latin typeface="微软雅黑" pitchFamily="34" charset="-122"/>
                <a:ea typeface="微软雅黑" pitchFamily="34" charset="-122"/>
                <a:cs typeface="CMU Classical Serif" pitchFamily="2" charset="0"/>
              </a:rPr>
              <a:t>University of Defense </a:t>
            </a:r>
            <a:r>
              <a:rPr lang="en-US" altLang="zh-CN" sz="2200" spc="-150" dirty="0" smtClean="0">
                <a:latin typeface="微软雅黑" pitchFamily="34" charset="-122"/>
                <a:ea typeface="微软雅黑" pitchFamily="34" charset="-122"/>
                <a:cs typeface="CMU Classical Serif" pitchFamily="2" charset="0"/>
              </a:rPr>
              <a:t>Technology</a:t>
            </a:r>
          </a:p>
          <a:p>
            <a:pPr algn="ctr">
              <a:lnSpc>
                <a:spcPts val="3200"/>
              </a:lnSpc>
            </a:pPr>
            <a:r>
              <a:rPr lang="en-US" altLang="zh-CN" sz="2200" spc="-150" dirty="0">
                <a:latin typeface="微软雅黑" pitchFamily="34" charset="-122"/>
                <a:ea typeface="微软雅黑" pitchFamily="34" charset="-122"/>
                <a:cs typeface="CMU Classical Serif" pitchFamily="2" charset="0"/>
              </a:rPr>
              <a:t>National Key Laboratory of Parallel and Distributed </a:t>
            </a:r>
            <a:r>
              <a:rPr lang="en-US" altLang="zh-CN" sz="2200" spc="-150" dirty="0" smtClean="0">
                <a:latin typeface="微软雅黑" pitchFamily="34" charset="-122"/>
                <a:ea typeface="微软雅黑" pitchFamily="34" charset="-122"/>
                <a:cs typeface="CMU Classical Serif" pitchFamily="2" charset="0"/>
              </a:rPr>
              <a:t>Processing</a:t>
            </a:r>
            <a:endParaRPr lang="zh-CN" altLang="en-US" sz="2200" spc="-150" dirty="0">
              <a:latin typeface="微软雅黑" pitchFamily="34" charset="-122"/>
              <a:ea typeface="微软雅黑" pitchFamily="34" charset="-122"/>
              <a:cs typeface="CMU Classical Serif" pitchFamily="2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8205" y="1870055"/>
            <a:ext cx="67465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Enable Scale and Aspect </a:t>
            </a:r>
            <a:r>
              <a:rPr lang="en-US" altLang="zh-CN" sz="3200" b="1" dirty="0" smtClean="0"/>
              <a:t>Ratio Adaptability in </a:t>
            </a:r>
            <a:r>
              <a:rPr lang="en-US" altLang="zh-CN" sz="3200" b="1" dirty="0"/>
              <a:t>Visual </a:t>
            </a:r>
            <a:r>
              <a:rPr lang="en-US" altLang="zh-CN" sz="3200" b="1" dirty="0" smtClean="0"/>
              <a:t>Tracking with </a:t>
            </a:r>
            <a:r>
              <a:rPr lang="en-US" altLang="zh-CN" sz="3200" b="1" dirty="0"/>
              <a:t>Detection Proposals</a:t>
            </a:r>
            <a:endParaRPr lang="zh-CN" altLang="en-US" sz="3200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3"/>
            <a:ext cx="9144000" cy="1335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Z:\share\bmvc_oral\2013031919445152515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08" y="3764"/>
            <a:ext cx="3355691" cy="10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4861"/>
            <a:ext cx="8229600" cy="853555"/>
          </a:xfrm>
        </p:spPr>
        <p:txBody>
          <a:bodyPr/>
          <a:lstStyle/>
          <a:p>
            <a:r>
              <a:rPr lang="en-US" altLang="zh-CN" sz="4000" dirty="0" smtClean="0"/>
              <a:t>Detection </a:t>
            </a:r>
            <a:r>
              <a:rPr lang="en-US" altLang="zh-CN" sz="4000" dirty="0"/>
              <a:t>p</a:t>
            </a:r>
            <a:r>
              <a:rPr lang="en-US" altLang="zh-CN" sz="4000" dirty="0" smtClean="0"/>
              <a:t>roposals 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635481" y="4819160"/>
            <a:ext cx="74192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Efficiency: </a:t>
            </a:r>
            <a:r>
              <a:rPr lang="en-US" altLang="zh-CN" sz="2000" b="1" dirty="0" smtClean="0"/>
              <a:t>to avoid </a:t>
            </a:r>
            <a:r>
              <a:rPr lang="en-US" altLang="zh-CN" sz="2000" b="1" dirty="0"/>
              <a:t>performing classification on </a:t>
            </a:r>
            <a:r>
              <a:rPr lang="en-US" altLang="zh-CN" sz="2000" b="1" dirty="0" smtClean="0"/>
              <a:t>numerous windows.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Accuracy: </a:t>
            </a:r>
            <a:r>
              <a:rPr lang="en-US" altLang="zh-CN" sz="2000" b="1" dirty="0" smtClean="0"/>
              <a:t>to reducing </a:t>
            </a:r>
            <a:r>
              <a:rPr lang="en-US" altLang="zh-CN" sz="2000" b="1" dirty="0"/>
              <a:t>false </a:t>
            </a:r>
            <a:r>
              <a:rPr lang="en-US" altLang="zh-CN" sz="2000" b="1" dirty="0" smtClean="0"/>
              <a:t>positives before classification.</a:t>
            </a:r>
            <a:endParaRPr lang="zh-CN" altLang="en-US" sz="2000" b="1" dirty="0"/>
          </a:p>
        </p:txBody>
      </p:sp>
      <p:pic>
        <p:nvPicPr>
          <p:cNvPr id="7170" name="Picture 2" descr="\\vmware-host\Shared Folders\share\bmvc_oral\pic_used\hosa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35" y="1707552"/>
            <a:ext cx="6980730" cy="230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28761" y="4012735"/>
            <a:ext cx="2569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/>
              <a:t>Hosang</a:t>
            </a:r>
            <a:r>
              <a:rPr lang="en-US" altLang="zh-CN" sz="1600" dirty="0" smtClean="0"/>
              <a:t> et al. BMVC2014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086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4861"/>
            <a:ext cx="8229600" cy="853555"/>
          </a:xfrm>
        </p:spPr>
        <p:txBody>
          <a:bodyPr/>
          <a:lstStyle/>
          <a:p>
            <a:r>
              <a:rPr lang="en-US" altLang="zh-CN" sz="4000" dirty="0" smtClean="0"/>
              <a:t>Detection proposals (</a:t>
            </a:r>
            <a:r>
              <a:rPr lang="en-US" altLang="zh-CN" sz="4000" dirty="0" err="1" smtClean="0"/>
              <a:t>EdgeBoxes</a:t>
            </a:r>
            <a:r>
              <a:rPr lang="en-US" altLang="zh-CN" sz="4000" dirty="0" smtClean="0"/>
              <a:t>) 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26123" y="2746363"/>
            <a:ext cx="64953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number of contours </a:t>
            </a:r>
            <a:r>
              <a:rPr lang="en-US" altLang="zh-CN" sz="2000" b="1" dirty="0"/>
              <a:t>that are wholly contained in a bounding box is indicative of the </a:t>
            </a:r>
            <a:r>
              <a:rPr lang="en-US" altLang="zh-CN" sz="2000" b="1" dirty="0" err="1">
                <a:solidFill>
                  <a:srgbClr val="FF0000"/>
                </a:solidFill>
              </a:rPr>
              <a:t>objectness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8147" y="2656859"/>
            <a:ext cx="2569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/>
              <a:t>Zitnick</a:t>
            </a:r>
            <a:r>
              <a:rPr lang="en-US" altLang="zh-CN" sz="1600" dirty="0"/>
              <a:t> et </a:t>
            </a:r>
            <a:r>
              <a:rPr lang="en-US" altLang="zh-CN" sz="1600" dirty="0" smtClean="0"/>
              <a:t>al. ECCV2014</a:t>
            </a:r>
            <a:endParaRPr lang="zh-CN" altLang="en-US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3" y="1336423"/>
            <a:ext cx="8481849" cy="131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156049"/>
              </p:ext>
            </p:extLst>
          </p:nvPr>
        </p:nvGraphicFramePr>
        <p:xfrm>
          <a:off x="449201" y="4910502"/>
          <a:ext cx="3707804" cy="118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5" name="Equation" r:id="rId5" imgW="1828800" imgH="583920" progId="Equation.DSMT4">
                  <p:embed/>
                </p:oleObj>
              </mc:Choice>
              <mc:Fallback>
                <p:oleObj name="Equation" r:id="rId5" imgW="18288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201" y="4910502"/>
                        <a:ext cx="3707804" cy="1184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/>
        </p:nvCxnSpPr>
        <p:spPr>
          <a:xfrm>
            <a:off x="1284770" y="6110682"/>
            <a:ext cx="8986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00593" y="4536612"/>
            <a:ext cx="210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</a:t>
            </a:r>
            <a:r>
              <a:rPr lang="en-US" altLang="zh-CN" sz="2000" dirty="0" smtClean="0"/>
              <a:t>dge response</a:t>
            </a: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2139063" y="4910502"/>
            <a:ext cx="319909" cy="2069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7490" y="6069324"/>
            <a:ext cx="210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</a:t>
            </a:r>
            <a:r>
              <a:rPr lang="en-US" altLang="zh-CN" sz="2000" dirty="0" smtClean="0"/>
              <a:t>ize penalization</a:t>
            </a:r>
            <a:endParaRPr lang="zh-CN" altLang="en-US" sz="2000" dirty="0"/>
          </a:p>
        </p:txBody>
      </p:sp>
      <p:cxnSp>
        <p:nvCxnSpPr>
          <p:cNvPr id="12" name="直接连接符 11"/>
          <p:cNvCxnSpPr/>
          <p:nvPr/>
        </p:nvCxnSpPr>
        <p:spPr>
          <a:xfrm flipH="1" flipV="1">
            <a:off x="1284770" y="4768576"/>
            <a:ext cx="449317" cy="3488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2305" y="4123368"/>
            <a:ext cx="2106667" cy="707886"/>
          </a:xfrm>
          <a:prstGeom prst="rect">
            <a:avLst/>
          </a:prstGeom>
          <a:ln w="285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/>
              <a:t>c</a:t>
            </a:r>
            <a:r>
              <a:rPr lang="en-US" altLang="zh-CN" sz="2000" dirty="0" smtClean="0"/>
              <a:t>ontour wholly contained</a:t>
            </a:r>
          </a:p>
        </p:txBody>
      </p:sp>
      <p:sp>
        <p:nvSpPr>
          <p:cNvPr id="13" name="矩形 12"/>
          <p:cNvSpPr/>
          <p:nvPr/>
        </p:nvSpPr>
        <p:spPr>
          <a:xfrm>
            <a:off x="2672135" y="4921710"/>
            <a:ext cx="1529255" cy="1242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606758" y="6164607"/>
            <a:ext cx="2398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</a:t>
            </a:r>
            <a:r>
              <a:rPr lang="en-US" altLang="zh-CN" sz="2000" dirty="0" smtClean="0"/>
              <a:t>gnore central area</a:t>
            </a:r>
            <a:endParaRPr lang="zh-CN" altLang="en-US" sz="2000" dirty="0"/>
          </a:p>
        </p:txBody>
      </p:sp>
      <p:sp>
        <p:nvSpPr>
          <p:cNvPr id="18" name="矩形 17"/>
          <p:cNvSpPr/>
          <p:nvPr/>
        </p:nvSpPr>
        <p:spPr>
          <a:xfrm>
            <a:off x="5801054" y="4044793"/>
            <a:ext cx="27113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Fast</a:t>
            </a:r>
          </a:p>
          <a:p>
            <a:r>
              <a:rPr lang="en-US" altLang="zh-CN" sz="2800" b="1" dirty="0"/>
              <a:t>Generic</a:t>
            </a:r>
          </a:p>
          <a:p>
            <a:r>
              <a:rPr lang="en-US" altLang="zh-CN" sz="2800" b="1" dirty="0" smtClean="0"/>
              <a:t>Suitable</a:t>
            </a:r>
            <a:endParaRPr lang="en-US" altLang="zh-CN" sz="2800" b="1" dirty="0"/>
          </a:p>
          <a:p>
            <a:r>
              <a:rPr lang="en-US" altLang="zh-CN" sz="2800" b="1" dirty="0" smtClean="0"/>
              <a:t>Controllable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3624" y="3666154"/>
            <a:ext cx="263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Sliding window + Scoring each BB: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5949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50" y="1138482"/>
            <a:ext cx="7457419" cy="558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3553"/>
            <a:ext cx="8229600" cy="1044054"/>
          </a:xfrm>
        </p:spPr>
        <p:txBody>
          <a:bodyPr/>
          <a:lstStyle/>
          <a:p>
            <a:r>
              <a:rPr lang="en-US" altLang="zh-CN" sz="3600" dirty="0"/>
              <a:t>Integrating </a:t>
            </a:r>
            <a:r>
              <a:rPr lang="en-US" altLang="zh-CN" sz="3600" dirty="0" smtClean="0"/>
              <a:t>detection </a:t>
            </a:r>
            <a:r>
              <a:rPr lang="en-US" altLang="zh-CN" sz="3600" dirty="0"/>
              <a:t>p</a:t>
            </a:r>
            <a:r>
              <a:rPr lang="en-US" altLang="zh-CN" sz="3600" dirty="0" smtClean="0"/>
              <a:t>roposals </a:t>
            </a:r>
            <a:r>
              <a:rPr lang="en-US" altLang="zh-CN" sz="3600" dirty="0"/>
              <a:t>into </a:t>
            </a:r>
            <a:r>
              <a:rPr lang="en-US" altLang="zh-CN" sz="3600" dirty="0" smtClean="0"/>
              <a:t>tracking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1024763" y="1825423"/>
            <a:ext cx="22337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Preliminary</a:t>
            </a:r>
          </a:p>
          <a:p>
            <a:r>
              <a:rPr lang="en-US" altLang="zh-CN" sz="2400" b="1" dirty="0"/>
              <a:t>t</a:t>
            </a:r>
            <a:r>
              <a:rPr lang="en-US" altLang="zh-CN" sz="2400" b="1" dirty="0" smtClean="0"/>
              <a:t>ranslation</a:t>
            </a:r>
            <a:endParaRPr lang="en-US" altLang="zh-CN" sz="2400" b="1" dirty="0"/>
          </a:p>
          <a:p>
            <a:r>
              <a:rPr lang="en-US" altLang="zh-CN" sz="2400" b="1" dirty="0"/>
              <a:t>e</a:t>
            </a:r>
            <a:r>
              <a:rPr lang="en-US" altLang="zh-CN" sz="2400" b="1" dirty="0" smtClean="0"/>
              <a:t>stimation (KCF)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937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" y="1873836"/>
            <a:ext cx="8890766" cy="476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3553"/>
            <a:ext cx="8229600" cy="1044054"/>
          </a:xfrm>
        </p:spPr>
        <p:txBody>
          <a:bodyPr/>
          <a:lstStyle/>
          <a:p>
            <a:r>
              <a:rPr lang="en-US" altLang="zh-CN" sz="3600" dirty="0"/>
              <a:t>Integrating </a:t>
            </a:r>
            <a:r>
              <a:rPr lang="en-US" altLang="zh-CN" sz="3600" dirty="0" smtClean="0"/>
              <a:t>detection </a:t>
            </a:r>
            <a:r>
              <a:rPr lang="en-US" altLang="zh-CN" sz="3600" dirty="0"/>
              <a:t>p</a:t>
            </a:r>
            <a:r>
              <a:rPr lang="en-US" altLang="zh-CN" sz="3600" dirty="0" smtClean="0"/>
              <a:t>roposals </a:t>
            </a:r>
            <a:r>
              <a:rPr lang="en-US" altLang="zh-CN" sz="3600" dirty="0"/>
              <a:t>into </a:t>
            </a:r>
            <a:r>
              <a:rPr lang="en-US" altLang="zh-CN" sz="3600" dirty="0" smtClean="0"/>
              <a:t>tracking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725218" y="1699300"/>
            <a:ext cx="4256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Location </a:t>
            </a:r>
            <a:r>
              <a:rPr lang="en-US" altLang="zh-CN" sz="2400" b="1" dirty="0" smtClean="0"/>
              <a:t>refinement </a:t>
            </a:r>
          </a:p>
          <a:p>
            <a:r>
              <a:rPr lang="en-US" altLang="zh-CN" sz="2400" b="1" dirty="0" smtClean="0"/>
              <a:t>&amp; size </a:t>
            </a:r>
            <a:r>
              <a:rPr lang="en-US" altLang="zh-CN" sz="2400" b="1" dirty="0"/>
              <a:t>update </a:t>
            </a:r>
            <a:endParaRPr lang="zh-CN" altLang="en-US" sz="2400" b="1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841685" y="6243145"/>
            <a:ext cx="1150881" cy="1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397843" y="3248585"/>
            <a:ext cx="877271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48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" y="1873836"/>
            <a:ext cx="8890766" cy="476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3553"/>
            <a:ext cx="8229600" cy="1044054"/>
          </a:xfrm>
        </p:spPr>
        <p:txBody>
          <a:bodyPr/>
          <a:lstStyle/>
          <a:p>
            <a:r>
              <a:rPr lang="en-US" altLang="zh-CN" sz="3600" dirty="0"/>
              <a:t>Integrating </a:t>
            </a:r>
            <a:r>
              <a:rPr lang="en-US" altLang="zh-CN" sz="3600" dirty="0" smtClean="0"/>
              <a:t>detection </a:t>
            </a:r>
            <a:r>
              <a:rPr lang="en-US" altLang="zh-CN" sz="3600" dirty="0"/>
              <a:t>p</a:t>
            </a:r>
            <a:r>
              <a:rPr lang="en-US" altLang="zh-CN" sz="3600" dirty="0" smtClean="0"/>
              <a:t>roposals </a:t>
            </a:r>
            <a:r>
              <a:rPr lang="en-US" altLang="zh-CN" sz="3600" dirty="0"/>
              <a:t>into </a:t>
            </a:r>
            <a:r>
              <a:rPr lang="en-US" altLang="zh-CN" sz="3600" dirty="0" smtClean="0"/>
              <a:t>tracking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725218" y="1699300"/>
            <a:ext cx="4256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Location refinement </a:t>
            </a:r>
          </a:p>
          <a:p>
            <a:r>
              <a:rPr lang="en-US" altLang="zh-CN" sz="2400" b="1" dirty="0"/>
              <a:t>&amp; size update</a:t>
            </a:r>
            <a:endParaRPr lang="zh-CN" altLang="en-US" sz="2400" b="1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4702627" y="3296085"/>
            <a:ext cx="13300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0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0" y="1873836"/>
            <a:ext cx="8890766" cy="476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3553"/>
            <a:ext cx="8229600" cy="1044054"/>
          </a:xfrm>
        </p:spPr>
        <p:txBody>
          <a:bodyPr/>
          <a:lstStyle/>
          <a:p>
            <a:r>
              <a:rPr lang="en-US" altLang="zh-CN" sz="3600" dirty="0"/>
              <a:t>Integrating </a:t>
            </a:r>
            <a:r>
              <a:rPr lang="en-US" altLang="zh-CN" sz="3600" dirty="0" smtClean="0"/>
              <a:t>detection </a:t>
            </a:r>
            <a:r>
              <a:rPr lang="en-US" altLang="zh-CN" sz="3600" dirty="0"/>
              <a:t>p</a:t>
            </a:r>
            <a:r>
              <a:rPr lang="en-US" altLang="zh-CN" sz="3600" dirty="0" smtClean="0"/>
              <a:t>roposals </a:t>
            </a:r>
            <a:r>
              <a:rPr lang="en-US" altLang="zh-CN" sz="3600" dirty="0"/>
              <a:t>into </a:t>
            </a:r>
            <a:r>
              <a:rPr lang="en-US" altLang="zh-CN" sz="3600" dirty="0" smtClean="0"/>
              <a:t>tracking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725218" y="1699300"/>
            <a:ext cx="4256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Location refinement </a:t>
            </a:r>
          </a:p>
          <a:p>
            <a:r>
              <a:rPr lang="en-US" altLang="zh-CN" sz="2400" b="1" dirty="0"/>
              <a:t>&amp; size update</a:t>
            </a:r>
            <a:endParaRPr lang="zh-CN" altLang="en-US" sz="2400" b="1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436423" y="5944283"/>
            <a:ext cx="1092532" cy="0"/>
          </a:xfrm>
          <a:prstGeom prst="line">
            <a:avLst/>
          </a:prstGeom>
          <a:ln w="28575">
            <a:solidFill>
              <a:srgbClr val="D2C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149436" y="2296579"/>
            <a:ext cx="1747655" cy="0"/>
          </a:xfrm>
          <a:prstGeom prst="line">
            <a:avLst/>
          </a:prstGeom>
          <a:ln w="28575">
            <a:solidFill>
              <a:srgbClr val="D2C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31624" y="1876097"/>
            <a:ext cx="172192" cy="420482"/>
          </a:xfrm>
          <a:prstGeom prst="rect">
            <a:avLst/>
          </a:prstGeom>
          <a:noFill/>
          <a:ln>
            <a:solidFill>
              <a:srgbClr val="D2C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86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4" y="1873836"/>
            <a:ext cx="8890766" cy="476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3553"/>
            <a:ext cx="8229600" cy="1044054"/>
          </a:xfrm>
        </p:spPr>
        <p:txBody>
          <a:bodyPr/>
          <a:lstStyle/>
          <a:p>
            <a:r>
              <a:rPr lang="en-US" altLang="zh-CN" sz="3600" dirty="0"/>
              <a:t>Integrating </a:t>
            </a:r>
            <a:r>
              <a:rPr lang="en-US" altLang="zh-CN" sz="3600" dirty="0" smtClean="0"/>
              <a:t>detection </a:t>
            </a:r>
            <a:r>
              <a:rPr lang="en-US" altLang="zh-CN" sz="3600" dirty="0"/>
              <a:t>p</a:t>
            </a:r>
            <a:r>
              <a:rPr lang="en-US" altLang="zh-CN" sz="3600" dirty="0" smtClean="0"/>
              <a:t>roposals </a:t>
            </a:r>
            <a:r>
              <a:rPr lang="en-US" altLang="zh-CN" sz="3600" dirty="0"/>
              <a:t>into </a:t>
            </a:r>
            <a:r>
              <a:rPr lang="en-US" altLang="zh-CN" sz="3600" dirty="0" smtClean="0"/>
              <a:t>tracking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725218" y="1699300"/>
            <a:ext cx="42566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Location refinement </a:t>
            </a:r>
          </a:p>
          <a:p>
            <a:r>
              <a:rPr lang="en-US" altLang="zh-CN" sz="2400" b="1" dirty="0"/>
              <a:t>&amp; size update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6092042" y="2446811"/>
            <a:ext cx="2898242" cy="102078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365175" y="6008915"/>
            <a:ext cx="1401288" cy="534390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8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3553"/>
            <a:ext cx="8229600" cy="1044054"/>
          </a:xfrm>
        </p:spPr>
        <p:txBody>
          <a:bodyPr/>
          <a:lstStyle/>
          <a:p>
            <a:r>
              <a:rPr lang="en-US" altLang="zh-CN" sz="3600" dirty="0"/>
              <a:t>Integrating </a:t>
            </a:r>
            <a:r>
              <a:rPr lang="en-US" altLang="zh-CN" sz="3600" dirty="0" smtClean="0"/>
              <a:t>detection </a:t>
            </a:r>
            <a:r>
              <a:rPr lang="en-US" altLang="zh-CN" sz="3600" dirty="0"/>
              <a:t>p</a:t>
            </a:r>
            <a:r>
              <a:rPr lang="en-US" altLang="zh-CN" sz="3600" dirty="0" smtClean="0"/>
              <a:t>roposals </a:t>
            </a:r>
            <a:r>
              <a:rPr lang="en-US" altLang="zh-CN" sz="3600" dirty="0"/>
              <a:t>into </a:t>
            </a:r>
            <a:r>
              <a:rPr lang="en-US" altLang="zh-CN" sz="3600" dirty="0" smtClean="0"/>
              <a:t>tracking</a:t>
            </a:r>
            <a:endParaRPr lang="zh-CN" alt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982" y="2835285"/>
            <a:ext cx="5495972" cy="307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37982" y="2408911"/>
            <a:ext cx="1091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#1574</a:t>
            </a:r>
            <a:endParaRPr lang="zh-CN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0187" y="2408911"/>
            <a:ext cx="1091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#1579</a:t>
            </a:r>
            <a:endParaRPr lang="zh-CN" altLang="en-US" sz="2000" b="1" dirty="0"/>
          </a:p>
        </p:txBody>
      </p:sp>
      <p:sp>
        <p:nvSpPr>
          <p:cNvPr id="11" name="矩形 10"/>
          <p:cNvSpPr/>
          <p:nvPr/>
        </p:nvSpPr>
        <p:spPr>
          <a:xfrm>
            <a:off x="520499" y="1876724"/>
            <a:ext cx="2700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/>
              <a:t>Size update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488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3" y="1178885"/>
            <a:ext cx="7550503" cy="551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3553"/>
            <a:ext cx="8229600" cy="1044054"/>
          </a:xfrm>
        </p:spPr>
        <p:txBody>
          <a:bodyPr/>
          <a:lstStyle/>
          <a:p>
            <a:r>
              <a:rPr lang="en-US" altLang="zh-CN" sz="3600" dirty="0"/>
              <a:t>Integrating </a:t>
            </a:r>
            <a:r>
              <a:rPr lang="en-US" altLang="zh-CN" sz="3600" dirty="0" smtClean="0"/>
              <a:t>detection </a:t>
            </a:r>
            <a:r>
              <a:rPr lang="en-US" altLang="zh-CN" sz="3600" dirty="0"/>
              <a:t>p</a:t>
            </a:r>
            <a:r>
              <a:rPr lang="en-US" altLang="zh-CN" sz="3600" dirty="0" smtClean="0"/>
              <a:t>roposals </a:t>
            </a:r>
            <a:r>
              <a:rPr lang="en-US" altLang="zh-CN" sz="3600" dirty="0"/>
              <a:t>into </a:t>
            </a:r>
            <a:r>
              <a:rPr lang="en-US" altLang="zh-CN" sz="3600" dirty="0" smtClean="0"/>
              <a:t>tracking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8235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1073"/>
            <a:ext cx="8229600" cy="1044054"/>
          </a:xfrm>
        </p:spPr>
        <p:txBody>
          <a:bodyPr/>
          <a:lstStyle/>
          <a:p>
            <a:r>
              <a:rPr lang="en-US" altLang="zh-CN" sz="4000" dirty="0"/>
              <a:t>Parameter Setup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965" y="1239014"/>
            <a:ext cx="8229600" cy="3886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sz="2200" dirty="0" err="1" smtClean="0"/>
              <a:t>EdgeBoxes</a:t>
            </a:r>
            <a:r>
              <a:rPr lang="en-US" altLang="zh-CN" sz="2200" dirty="0" smtClean="0"/>
              <a:t>: to accelerate proposal generation and eliminate false proposals in early stage.</a:t>
            </a:r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endParaRPr lang="zh-CN" altLang="en-US" sz="22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921977"/>
              </p:ext>
            </p:extLst>
          </p:nvPr>
        </p:nvGraphicFramePr>
        <p:xfrm>
          <a:off x="886501" y="2727020"/>
          <a:ext cx="3126622" cy="43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6" name="Equation" r:id="rId4" imgW="1790640" imgH="228600" progId="Equation.DSMT4">
                  <p:embed/>
                </p:oleObj>
              </mc:Choice>
              <mc:Fallback>
                <p:oleObj name="Equation" r:id="rId4" imgW="1790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6501" y="2727020"/>
                        <a:ext cx="3126622" cy="438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924215"/>
              </p:ext>
            </p:extLst>
          </p:nvPr>
        </p:nvGraphicFramePr>
        <p:xfrm>
          <a:off x="884792" y="2287323"/>
          <a:ext cx="2060289" cy="374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7" name="Equation" r:id="rId6" imgW="1257120" imgH="203040" progId="Equation.DSMT4">
                  <p:embed/>
                </p:oleObj>
              </mc:Choice>
              <mc:Fallback>
                <p:oleObj name="Equation" r:id="rId6" imgW="1257120" imgH="203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792" y="2287323"/>
                        <a:ext cx="2060289" cy="374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408457"/>
              </p:ext>
            </p:extLst>
          </p:nvPr>
        </p:nvGraphicFramePr>
        <p:xfrm>
          <a:off x="862193" y="3063877"/>
          <a:ext cx="4707334" cy="816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8" name="Equation" r:id="rId8" imgW="2412720" imgH="431640" progId="Equation.DSMT4">
                  <p:embed/>
                </p:oleObj>
              </mc:Choice>
              <mc:Fallback>
                <p:oleObj name="Equation" r:id="rId8" imgW="24127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2193" y="3063877"/>
                        <a:ext cx="4707334" cy="816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32764" y="2239909"/>
            <a:ext cx="422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Step </a:t>
            </a:r>
            <a:r>
              <a:rPr lang="en-US" altLang="zh-CN" sz="2000" b="1" dirty="0"/>
              <a:t>length </a:t>
            </a:r>
            <a:r>
              <a:rPr lang="en-US" altLang="zh-CN" sz="2000" b="1" dirty="0" smtClean="0"/>
              <a:t>of sliding </a:t>
            </a:r>
            <a:r>
              <a:rPr lang="en-US" altLang="zh-CN" sz="2000" b="1" dirty="0"/>
              <a:t>window</a:t>
            </a:r>
            <a:endParaRPr lang="zh-CN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60152" y="2736943"/>
            <a:ext cx="1219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Sliding window bounds</a:t>
            </a:r>
            <a:endParaRPr lang="zh-CN" altLang="en-US" sz="2000" b="1" dirty="0"/>
          </a:p>
        </p:txBody>
      </p:sp>
      <p:sp>
        <p:nvSpPr>
          <p:cNvPr id="9" name="右大括号 8"/>
          <p:cNvSpPr/>
          <p:nvPr/>
        </p:nvSpPr>
        <p:spPr>
          <a:xfrm>
            <a:off x="5471265" y="2736943"/>
            <a:ext cx="388887" cy="101566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46352"/>
              </p:ext>
            </p:extLst>
          </p:nvPr>
        </p:nvGraphicFramePr>
        <p:xfrm>
          <a:off x="903244" y="3800743"/>
          <a:ext cx="872975" cy="330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59" name="Equation" r:id="rId10" imgW="469800" imgH="177480" progId="Equation.DSMT4">
                  <p:embed/>
                </p:oleObj>
              </mc:Choice>
              <mc:Fallback>
                <p:oleObj name="Equation" r:id="rId10" imgW="4698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3244" y="3800743"/>
                        <a:ext cx="872975" cy="330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31418" y="3754117"/>
            <a:ext cx="3112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Size penalization</a:t>
            </a:r>
            <a:endParaRPr lang="zh-CN" altLang="en-US" sz="2000" b="1" dirty="0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2037174" y="3824773"/>
            <a:ext cx="0" cy="3128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659401"/>
              </p:ext>
            </p:extLst>
          </p:nvPr>
        </p:nvGraphicFramePr>
        <p:xfrm>
          <a:off x="926881" y="5022377"/>
          <a:ext cx="3357584" cy="107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0" name="Equation" r:id="rId12" imgW="1828800" imgH="583920" progId="Equation.DSMT4">
                  <p:embed/>
                </p:oleObj>
              </mc:Choice>
              <mc:Fallback>
                <p:oleObj name="Equation" r:id="rId12" imgW="1828800" imgH="583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26881" y="5022377"/>
                        <a:ext cx="3357584" cy="107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接连接符 30"/>
          <p:cNvCxnSpPr/>
          <p:nvPr/>
        </p:nvCxnSpPr>
        <p:spPr>
          <a:xfrm>
            <a:off x="1762450" y="6110682"/>
            <a:ext cx="7309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46428" y="6181732"/>
            <a:ext cx="202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ize penalization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2961573" y="5049672"/>
            <a:ext cx="1310185" cy="1114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2961573" y="6178514"/>
            <a:ext cx="24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gnore central area</a:t>
            </a:r>
            <a:endParaRPr lang="zh-CN" altLang="en-US" dirty="0"/>
          </a:p>
        </p:txBody>
      </p:sp>
      <p:pic>
        <p:nvPicPr>
          <p:cNvPr id="24034" name="Picture 253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371" y="3891108"/>
            <a:ext cx="2200180" cy="2723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518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11" y="1534585"/>
            <a:ext cx="7962900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1044054"/>
          </a:xfrm>
        </p:spPr>
        <p:txBody>
          <a:bodyPr/>
          <a:lstStyle/>
          <a:p>
            <a:r>
              <a:rPr lang="en-US" altLang="zh-CN" sz="4000" dirty="0" smtClean="0"/>
              <a:t>Visual tracking problem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21799" y="1534585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200" i="1" dirty="0"/>
              <a:t>Scale </a:t>
            </a:r>
            <a:r>
              <a:rPr lang="en-US" altLang="zh-CN" sz="2200" i="1" dirty="0" smtClean="0"/>
              <a:t>Variation, Out-of-View</a:t>
            </a:r>
          </a:p>
          <a:p>
            <a:r>
              <a:rPr lang="en-US" altLang="zh-CN" sz="2200" i="1" dirty="0" smtClean="0"/>
              <a:t>Non-Rigid Deformation, Occlusion </a:t>
            </a:r>
          </a:p>
          <a:p>
            <a:r>
              <a:rPr lang="en-US" altLang="zh-CN" sz="2200" i="1" dirty="0" smtClean="0"/>
              <a:t>Rotation, Motion Blur </a:t>
            </a:r>
          </a:p>
          <a:p>
            <a:r>
              <a:rPr lang="en-US" altLang="zh-CN" sz="2200" i="1" dirty="0"/>
              <a:t>a</a:t>
            </a:r>
            <a:r>
              <a:rPr lang="en-US" altLang="zh-CN" sz="2200" i="1" dirty="0" smtClean="0"/>
              <a:t>nd etc.</a:t>
            </a:r>
            <a:endParaRPr lang="zh-CN" alt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8569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1073"/>
            <a:ext cx="8229600" cy="1044054"/>
          </a:xfrm>
        </p:spPr>
        <p:txBody>
          <a:bodyPr/>
          <a:lstStyle/>
          <a:p>
            <a:r>
              <a:rPr lang="en-US" altLang="zh-CN" sz="4000" dirty="0" smtClean="0"/>
              <a:t>Evaluation</a:t>
            </a:r>
            <a:endParaRPr lang="zh-CN" altLang="en-US" sz="4000" dirty="0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83" y="1228561"/>
            <a:ext cx="8153614" cy="329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63918" y="4493171"/>
            <a:ext cx="2065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Wu</a:t>
            </a:r>
            <a:r>
              <a:rPr lang="en-US" altLang="zh-CN" sz="1600" dirty="0" smtClean="0"/>
              <a:t> et al. CVPR2013</a:t>
            </a:r>
            <a:endParaRPr lang="zh-CN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82983" y="4852875"/>
            <a:ext cx="8163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50 </a:t>
            </a:r>
            <a:r>
              <a:rPr lang="en-US" altLang="zh-CN" sz="2000" b="1" dirty="0" smtClean="0"/>
              <a:t>sequences (51 targets) </a:t>
            </a:r>
            <a:r>
              <a:rPr lang="en-US" altLang="zh-CN" sz="2000" b="1" dirty="0"/>
              <a:t>with many challenging attributes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482983" y="5252985"/>
            <a:ext cx="6078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28 sequences </a:t>
            </a:r>
            <a:r>
              <a:rPr lang="en-US" altLang="zh-CN" sz="2000" b="1" dirty="0" smtClean="0"/>
              <a:t>annotated </a:t>
            </a:r>
            <a:r>
              <a:rPr lang="en-US" altLang="zh-CN" sz="2000" b="1" dirty="0"/>
              <a:t>with “scale variation” 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482983" y="5791626"/>
            <a:ext cx="77939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29 </a:t>
            </a:r>
            <a:r>
              <a:rPr lang="en-US" altLang="zh-CN" sz="2000" b="1" dirty="0" smtClean="0"/>
              <a:t>trackers (</a:t>
            </a:r>
            <a:r>
              <a:rPr lang="en-US" altLang="zh-CN" sz="2000" b="1" dirty="0"/>
              <a:t>SCM, Struck, TLD, VTD, </a:t>
            </a:r>
            <a:r>
              <a:rPr lang="en-US" altLang="zh-CN" sz="2000" b="1" dirty="0" smtClean="0"/>
              <a:t>ALSA) </a:t>
            </a:r>
            <a:r>
              <a:rPr lang="en-US" altLang="zh-CN" sz="2000" b="1" dirty="0"/>
              <a:t>+ </a:t>
            </a:r>
            <a:r>
              <a:rPr lang="en-US" altLang="zh-CN" sz="2000" b="1" dirty="0" smtClean="0"/>
              <a:t>5 correlation </a:t>
            </a:r>
            <a:r>
              <a:rPr lang="en-US" altLang="zh-CN" sz="2000" b="1" dirty="0"/>
              <a:t>filter trackers 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5927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1073"/>
            <a:ext cx="8229600" cy="1044054"/>
          </a:xfrm>
        </p:spPr>
        <p:txBody>
          <a:bodyPr/>
          <a:lstStyle/>
          <a:p>
            <a:r>
              <a:rPr lang="en-US" altLang="zh-CN" sz="4000" dirty="0" smtClean="0"/>
              <a:t>Evaluation</a:t>
            </a:r>
            <a:endParaRPr lang="zh-CN" altLang="en-US" sz="4000" dirty="0"/>
          </a:p>
        </p:txBody>
      </p:sp>
      <p:sp>
        <p:nvSpPr>
          <p:cNvPr id="14" name="矩形 13"/>
          <p:cNvSpPr/>
          <p:nvPr/>
        </p:nvSpPr>
        <p:spPr>
          <a:xfrm>
            <a:off x="451446" y="1437728"/>
            <a:ext cx="818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Additionally annotate 14 </a:t>
            </a:r>
            <a:r>
              <a:rPr lang="en-US" altLang="zh-CN" sz="2000" b="1" dirty="0"/>
              <a:t>sequences with “aspect ratio variation” </a:t>
            </a:r>
            <a:endParaRPr lang="zh-CN" altLang="en-US" sz="2000" b="1" dirty="0"/>
          </a:p>
        </p:txBody>
      </p:sp>
      <p:sp>
        <p:nvSpPr>
          <p:cNvPr id="18" name="矩形 17"/>
          <p:cNvSpPr/>
          <p:nvPr/>
        </p:nvSpPr>
        <p:spPr>
          <a:xfrm>
            <a:off x="2663230" y="2349060"/>
            <a:ext cx="993227" cy="772511"/>
          </a:xfrm>
          <a:prstGeom prst="rect">
            <a:avLst/>
          </a:prstGeom>
          <a:solidFill>
            <a:srgbClr val="A3FFFF"/>
          </a:solidFill>
          <a:ln>
            <a:solidFill>
              <a:srgbClr val="009999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815630" y="2501460"/>
            <a:ext cx="993227" cy="772511"/>
          </a:xfrm>
          <a:prstGeom prst="rect">
            <a:avLst/>
          </a:prstGeom>
          <a:solidFill>
            <a:srgbClr val="A3FFFF"/>
          </a:solidFill>
          <a:ln>
            <a:solidFill>
              <a:srgbClr val="009999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968030" y="2653860"/>
            <a:ext cx="993227" cy="772511"/>
          </a:xfrm>
          <a:prstGeom prst="rect">
            <a:avLst/>
          </a:prstGeom>
          <a:solidFill>
            <a:srgbClr val="A3FFFF"/>
          </a:solidFill>
          <a:ln>
            <a:solidFill>
              <a:srgbClr val="009999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120430" y="2806260"/>
            <a:ext cx="993227" cy="772511"/>
          </a:xfrm>
          <a:prstGeom prst="rect">
            <a:avLst/>
          </a:prstGeom>
          <a:solidFill>
            <a:srgbClr val="A3FFFF"/>
          </a:solidFill>
          <a:ln>
            <a:solidFill>
              <a:srgbClr val="009999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272830" y="2958660"/>
            <a:ext cx="993227" cy="772511"/>
          </a:xfrm>
          <a:prstGeom prst="rect">
            <a:avLst/>
          </a:prstGeom>
          <a:solidFill>
            <a:srgbClr val="A3FFFF"/>
          </a:solidFill>
          <a:ln>
            <a:solidFill>
              <a:srgbClr val="009999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 rot="2458927">
            <a:off x="3495387" y="3302822"/>
            <a:ext cx="1864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…..</a:t>
            </a:r>
            <a:endParaRPr lang="zh-CN" altLang="en-US" sz="5400" dirty="0"/>
          </a:p>
        </p:txBody>
      </p:sp>
      <p:sp>
        <p:nvSpPr>
          <p:cNvPr id="25" name="矩形 24"/>
          <p:cNvSpPr/>
          <p:nvPr/>
        </p:nvSpPr>
        <p:spPr>
          <a:xfrm>
            <a:off x="4136137" y="3818374"/>
            <a:ext cx="993227" cy="772511"/>
          </a:xfrm>
          <a:prstGeom prst="rect">
            <a:avLst/>
          </a:prstGeom>
          <a:solidFill>
            <a:srgbClr val="006666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571326" y="4314522"/>
            <a:ext cx="993227" cy="772511"/>
          </a:xfrm>
          <a:prstGeom prst="rect">
            <a:avLst/>
          </a:prstGeom>
          <a:solidFill>
            <a:srgbClr val="006666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723726" y="4466922"/>
            <a:ext cx="993227" cy="772511"/>
          </a:xfrm>
          <a:prstGeom prst="rect">
            <a:avLst/>
          </a:prstGeom>
          <a:solidFill>
            <a:srgbClr val="A3FFFF"/>
          </a:solidFill>
          <a:ln>
            <a:solidFill>
              <a:srgbClr val="009999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左大括号 19"/>
          <p:cNvSpPr/>
          <p:nvPr/>
        </p:nvSpPr>
        <p:spPr>
          <a:xfrm rot="18922533">
            <a:off x="3235283" y="3342165"/>
            <a:ext cx="313320" cy="1615837"/>
          </a:xfrm>
          <a:prstGeom prst="leftBrace">
            <a:avLst>
              <a:gd name="adj1" fmla="val 5717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443062" y="4163392"/>
            <a:ext cx="106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Times New Roman" panose="02020603050405020304" pitchFamily="18" charset="0"/>
              </a:rPr>
              <a:t>前</a:t>
            </a:r>
            <a:r>
              <a:rPr lang="en-US" altLang="zh-CN" sz="1400" dirty="0" smtClean="0">
                <a:latin typeface="Times New Roman" panose="02020603050405020304" pitchFamily="18" charset="0"/>
              </a:rPr>
              <a:t>30</a:t>
            </a:r>
            <a:r>
              <a:rPr lang="zh-CN" altLang="en-US" sz="1400" dirty="0" smtClean="0">
                <a:latin typeface="Times New Roman" panose="02020603050405020304" pitchFamily="18" charset="0"/>
              </a:rPr>
              <a:t>帧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525186" y="5723478"/>
                <a:ext cx="4023617" cy="328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>
                    <a:latin typeface="Times New Roman" panose="02020603050405020304" pitchFamily="18" charset="0"/>
                  </a:defRPr>
                </a:lvl1pPr>
              </a:lstStyle>
              <a:p>
                <a:r>
                  <a:rPr lang="zh-CN" altLang="en-US" sz="1400" dirty="0" smtClean="0"/>
                  <a:t>边界框宽</a:t>
                </a:r>
                <a:r>
                  <a:rPr lang="zh-CN" altLang="en-US" sz="1400" dirty="0"/>
                  <a:t>高</a:t>
                </a:r>
                <a:r>
                  <a:rPr lang="zh-CN" altLang="en-US" sz="1400" dirty="0" smtClean="0"/>
                  <a:t>比的比值</a:t>
                </a:r>
                <a:r>
                  <a:rPr lang="en-US" altLang="zh-CN" sz="1400" dirty="0" smtClean="0"/>
                  <a:t>&gt;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400" dirty="0"/>
                        </m:ctrlPr>
                      </m:radPr>
                      <m:deg/>
                      <m:e>
                        <m:r>
                          <a:rPr lang="en-US" altLang="zh-CN" sz="1400" dirty="0"/>
                          <m:t>2</m:t>
                        </m:r>
                      </m:e>
                    </m:rad>
                  </m:oMath>
                </a14:m>
                <a:r>
                  <a:rPr lang="zh-CN" altLang="en-US" sz="1400" dirty="0" smtClean="0"/>
                  <a:t>或</a:t>
                </a:r>
                <a:r>
                  <a:rPr lang="en-US" altLang="zh-CN" sz="1400" dirty="0" smtClean="0"/>
                  <a:t>&lt;</a:t>
                </a:r>
                <a:r>
                  <a:rPr lang="en-US" altLang="zh-CN" sz="1400" dirty="0"/>
                  <a:t>1/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1400" dirty="0"/>
                        </m:ctrlPr>
                      </m:radPr>
                      <m:deg/>
                      <m:e>
                        <m:r>
                          <a:rPr lang="en-US" altLang="zh-CN" sz="1400" dirty="0"/>
                          <m:t>2</m:t>
                        </m:r>
                      </m:e>
                    </m:rad>
                  </m:oMath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86" y="5723478"/>
                <a:ext cx="4023617" cy="328744"/>
              </a:xfrm>
              <a:prstGeom prst="rect">
                <a:avLst/>
              </a:prstGeom>
              <a:blipFill rotWithShape="0">
                <a:blip r:embed="rId3"/>
                <a:stretch>
                  <a:fillRect l="-455" b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4876126" y="4619322"/>
            <a:ext cx="993227" cy="772511"/>
          </a:xfrm>
          <a:prstGeom prst="rect">
            <a:avLst/>
          </a:prstGeom>
          <a:solidFill>
            <a:srgbClr val="006666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028526" y="4771722"/>
            <a:ext cx="993227" cy="772511"/>
          </a:xfrm>
          <a:prstGeom prst="rect">
            <a:avLst/>
          </a:prstGeom>
          <a:solidFill>
            <a:srgbClr val="006666"/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3967973" y="4605241"/>
            <a:ext cx="276214" cy="11182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313420" y="3984765"/>
            <a:ext cx="224114" cy="2698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5263872" y="4074367"/>
            <a:ext cx="757881" cy="2447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32" idx="0"/>
          </p:cNvCxnSpPr>
          <p:nvPr/>
        </p:nvCxnSpPr>
        <p:spPr>
          <a:xfrm flipH="1">
            <a:off x="5372740" y="4074367"/>
            <a:ext cx="649013" cy="5449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5525140" y="4074367"/>
            <a:ext cx="496613" cy="6973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81262" y="3739573"/>
            <a:ext cx="1079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</a:defRPr>
            </a:lvl1pPr>
          </a:lstStyle>
          <a:p>
            <a:r>
              <a:rPr lang="zh-CN" altLang="en-US" sz="1400" dirty="0" smtClean="0"/>
              <a:t>数量 </a:t>
            </a:r>
            <a:r>
              <a:rPr lang="en-US" altLang="zh-CN" sz="1400" dirty="0" smtClean="0"/>
              <a:t> &gt;</a:t>
            </a:r>
          </a:p>
          <a:p>
            <a:r>
              <a:rPr lang="zh-CN" altLang="en-US" sz="1400" dirty="0" smtClean="0"/>
              <a:t>总帧数</a:t>
            </a:r>
            <a:r>
              <a:rPr lang="en-US" altLang="zh-CN" sz="1400" dirty="0" smtClean="0"/>
              <a:t>10</a:t>
            </a:r>
            <a:r>
              <a:rPr lang="en-US" altLang="zh-CN" sz="1400" dirty="0"/>
              <a:t>%</a:t>
            </a:r>
            <a:endParaRPr lang="zh-CN" altLang="en-US" sz="1400" dirty="0"/>
          </a:p>
        </p:txBody>
      </p:sp>
      <p:sp>
        <p:nvSpPr>
          <p:cNvPr id="6" name="矩形 5"/>
          <p:cNvSpPr/>
          <p:nvPr/>
        </p:nvSpPr>
        <p:spPr>
          <a:xfrm>
            <a:off x="3419892" y="3089218"/>
            <a:ext cx="321241" cy="26987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580512" y="2958059"/>
            <a:ext cx="1318455" cy="275590"/>
          </a:xfrm>
          <a:prstGeom prst="line">
            <a:avLst/>
          </a:prstGeom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4425477" y="2966064"/>
            <a:ext cx="459642" cy="1146021"/>
          </a:xfrm>
          <a:prstGeom prst="line">
            <a:avLst/>
          </a:prstGeom>
          <a:ln w="158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46"/>
          <p:cNvSpPr txBox="1"/>
          <p:nvPr/>
        </p:nvSpPr>
        <p:spPr>
          <a:xfrm>
            <a:off x="4825368" y="2667147"/>
            <a:ext cx="1791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latin typeface="Times New Roman" panose="02020603050405020304" pitchFamily="18" charset="0"/>
              </a:defRPr>
            </a:lvl1pPr>
          </a:lstStyle>
          <a:p>
            <a:r>
              <a:rPr lang="zh-CN" altLang="en-US" sz="1400" dirty="0"/>
              <a:t>计算</a:t>
            </a:r>
            <a:r>
              <a:rPr lang="zh-CN" altLang="en-US" sz="1400" dirty="0" smtClean="0"/>
              <a:t>宽高比比值</a:t>
            </a:r>
            <a:endParaRPr lang="zh-CN" altLang="en-US" sz="1400" dirty="0"/>
          </a:p>
        </p:txBody>
      </p:sp>
      <p:cxnSp>
        <p:nvCxnSpPr>
          <p:cNvPr id="48" name="直接连接符 47"/>
          <p:cNvCxnSpPr/>
          <p:nvPr/>
        </p:nvCxnSpPr>
        <p:spPr>
          <a:xfrm flipH="1" flipV="1">
            <a:off x="5129365" y="4003793"/>
            <a:ext cx="871297" cy="682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07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内容占位符 2"/>
          <p:cNvSpPr>
            <a:spLocks noGrp="1"/>
          </p:cNvSpPr>
          <p:nvPr>
            <p:ph idx="1"/>
          </p:nvPr>
        </p:nvSpPr>
        <p:spPr>
          <a:xfrm>
            <a:off x="472965" y="1239014"/>
            <a:ext cx="8229600" cy="3886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sz="2200" dirty="0" smtClean="0"/>
              <a:t>Scale adaptability of KCFDP</a:t>
            </a:r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endParaRPr lang="zh-CN" altLang="en-US" sz="2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850" y="331073"/>
            <a:ext cx="8229600" cy="1044054"/>
          </a:xfrm>
        </p:spPr>
        <p:txBody>
          <a:bodyPr/>
          <a:lstStyle/>
          <a:p>
            <a:r>
              <a:rPr lang="en-US" altLang="zh-CN" sz="4000" dirty="0" smtClean="0"/>
              <a:t>Evaluation</a:t>
            </a:r>
            <a:endParaRPr lang="zh-CN" altLang="en-US" sz="4000" dirty="0"/>
          </a:p>
        </p:txBody>
      </p:sp>
      <p:pic>
        <p:nvPicPr>
          <p:cNvPr id="15362" name="Picture 2" descr="\\vmware-host\Shared Folders\share\bmvc_figure\crc\perf\scale_variations_overlap_OPE_AU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42" y="1706823"/>
            <a:ext cx="3980549" cy="335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\\vmware-host\Shared Folders\share\bmvc_figure\crc\perf\scale_variations_error_OPE_thresho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8" y="1706823"/>
            <a:ext cx="4080680" cy="337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0908" y="5336279"/>
            <a:ext cx="3053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Avg</a:t>
            </a:r>
            <a:r>
              <a:rPr lang="en-US" altLang="zh-CN" dirty="0" smtClean="0"/>
              <a:t> % of frames with center </a:t>
            </a:r>
            <a:r>
              <a:rPr lang="en-US" altLang="zh-CN" dirty="0"/>
              <a:t>location </a:t>
            </a:r>
            <a:r>
              <a:rPr lang="en-US" altLang="zh-CN" dirty="0" smtClean="0"/>
              <a:t>error &lt; threshold</a:t>
            </a:r>
          </a:p>
          <a:p>
            <a:endParaRPr lang="en-US" altLang="zh-CN" dirty="0"/>
          </a:p>
          <a:p>
            <a:r>
              <a:rPr lang="en-US" altLang="zh-CN" dirty="0" smtClean="0"/>
              <a:t>Ranked at 20 pixels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764896" y="5252603"/>
            <a:ext cx="2915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Avg</a:t>
            </a:r>
            <a:r>
              <a:rPr lang="en-US" altLang="zh-CN" dirty="0" smtClean="0"/>
              <a:t> % of frames with </a:t>
            </a:r>
            <a:r>
              <a:rPr lang="en-US" altLang="zh-CN" dirty="0" err="1" smtClean="0"/>
              <a:t>IoU</a:t>
            </a:r>
            <a:r>
              <a:rPr lang="en-US" altLang="zh-CN" dirty="0" smtClean="0"/>
              <a:t> &gt;  threshold</a:t>
            </a:r>
          </a:p>
          <a:p>
            <a:endParaRPr lang="en-US" altLang="zh-CN" dirty="0"/>
          </a:p>
          <a:p>
            <a:r>
              <a:rPr lang="en-US" altLang="zh-CN" dirty="0" smtClean="0"/>
              <a:t>Ranked using Area Under Curves</a:t>
            </a:r>
            <a:endParaRPr lang="zh-CN" altLang="en-US" dirty="0"/>
          </a:p>
        </p:txBody>
      </p:sp>
      <p:grpSp>
        <p:nvGrpSpPr>
          <p:cNvPr id="76" name="组合 75"/>
          <p:cNvGrpSpPr/>
          <p:nvPr/>
        </p:nvGrpSpPr>
        <p:grpSpPr>
          <a:xfrm>
            <a:off x="528094" y="5122563"/>
            <a:ext cx="852674" cy="1606887"/>
            <a:chOff x="3507776" y="5145919"/>
            <a:chExt cx="852674" cy="1606887"/>
          </a:xfrm>
        </p:grpSpPr>
        <p:sp>
          <p:nvSpPr>
            <p:cNvPr id="66" name="矩形 65"/>
            <p:cNvSpPr/>
            <p:nvPr/>
          </p:nvSpPr>
          <p:spPr>
            <a:xfrm>
              <a:off x="3507776" y="5145919"/>
              <a:ext cx="545911" cy="9962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3814539" y="5387188"/>
              <a:ext cx="545911" cy="9962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3747532" y="5613903"/>
              <a:ext cx="66398" cy="60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4053687" y="5855172"/>
              <a:ext cx="66398" cy="60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1" name="直接连接符 70"/>
            <p:cNvCxnSpPr>
              <a:stCxn id="67" idx="5"/>
              <a:endCxn id="105" idx="1"/>
            </p:cNvCxnSpPr>
            <p:nvPr/>
          </p:nvCxnSpPr>
          <p:spPr>
            <a:xfrm>
              <a:off x="3804206" y="5665387"/>
              <a:ext cx="259205" cy="1986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3562007" y="6383474"/>
              <a:ext cx="798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CLE</a:t>
              </a:r>
              <a:endParaRPr lang="zh-CN" altLang="en-US" dirty="0"/>
            </a:p>
          </p:txBody>
        </p:sp>
      </p:grpSp>
      <p:sp>
        <p:nvSpPr>
          <p:cNvPr id="116" name="矩形 115"/>
          <p:cNvSpPr/>
          <p:nvPr/>
        </p:nvSpPr>
        <p:spPr>
          <a:xfrm>
            <a:off x="4754006" y="5087500"/>
            <a:ext cx="545911" cy="9962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5060769" y="5328769"/>
            <a:ext cx="545911" cy="9962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TextBox 120"/>
          <p:cNvSpPr txBox="1"/>
          <p:nvPr/>
        </p:nvSpPr>
        <p:spPr>
          <a:xfrm>
            <a:off x="4808237" y="6325055"/>
            <a:ext cx="7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IoU</a:t>
            </a:r>
            <a:endParaRPr lang="zh-CN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5060769" y="5328769"/>
            <a:ext cx="239148" cy="755017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88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内容占位符 2"/>
          <p:cNvSpPr>
            <a:spLocks noGrp="1"/>
          </p:cNvSpPr>
          <p:nvPr>
            <p:ph idx="1"/>
          </p:nvPr>
        </p:nvSpPr>
        <p:spPr>
          <a:xfrm>
            <a:off x="472965" y="1239014"/>
            <a:ext cx="8229600" cy="3886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sz="2200" dirty="0" smtClean="0"/>
              <a:t>Aspect ratio adaptability of KCFDP</a:t>
            </a:r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endParaRPr lang="zh-CN" altLang="en-US" sz="2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1073"/>
            <a:ext cx="8229600" cy="1044054"/>
          </a:xfrm>
        </p:spPr>
        <p:txBody>
          <a:bodyPr/>
          <a:lstStyle/>
          <a:p>
            <a:r>
              <a:rPr lang="en-US" altLang="zh-CN" sz="4000" dirty="0" smtClean="0"/>
              <a:t>Evaluation</a:t>
            </a:r>
            <a:endParaRPr lang="zh-CN" altLang="en-US" sz="4000" dirty="0"/>
          </a:p>
        </p:txBody>
      </p:sp>
      <p:pic>
        <p:nvPicPr>
          <p:cNvPr id="16386" name="Picture 2" descr="\\vmware-host\Shared Folders\share\bmvc_figure\crc\perf\aspect_ratio_variation_error_OPE_threshol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19" y="1645539"/>
            <a:ext cx="4090192" cy="346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\\vmware-host\Shared Folders\share\bmvc_figure\crc\perf\aspect_ratio_variation_overlap_OPE_AU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630" y="1669289"/>
            <a:ext cx="4098083" cy="341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0908" y="5336279"/>
            <a:ext cx="3053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Avg</a:t>
            </a:r>
            <a:r>
              <a:rPr lang="en-US" altLang="zh-CN" dirty="0" smtClean="0"/>
              <a:t> % of frames with center </a:t>
            </a:r>
            <a:r>
              <a:rPr lang="en-US" altLang="zh-CN" dirty="0"/>
              <a:t>location </a:t>
            </a:r>
            <a:r>
              <a:rPr lang="en-US" altLang="zh-CN" dirty="0" smtClean="0"/>
              <a:t>error &lt; threshold</a:t>
            </a:r>
          </a:p>
          <a:p>
            <a:endParaRPr lang="en-US" altLang="zh-CN" dirty="0"/>
          </a:p>
          <a:p>
            <a:r>
              <a:rPr lang="en-US" altLang="zh-CN" dirty="0" smtClean="0"/>
              <a:t>Ranked at 20 pixels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64896" y="5252603"/>
            <a:ext cx="2915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Avg</a:t>
            </a:r>
            <a:r>
              <a:rPr lang="en-US" altLang="zh-CN" dirty="0" smtClean="0"/>
              <a:t> % of frames with </a:t>
            </a:r>
            <a:r>
              <a:rPr lang="en-US" altLang="zh-CN" dirty="0" err="1" smtClean="0"/>
              <a:t>IoU</a:t>
            </a:r>
            <a:r>
              <a:rPr lang="en-US" altLang="zh-CN" dirty="0" smtClean="0"/>
              <a:t> &gt;  threshold</a:t>
            </a:r>
          </a:p>
          <a:p>
            <a:endParaRPr lang="en-US" altLang="zh-CN" dirty="0"/>
          </a:p>
          <a:p>
            <a:r>
              <a:rPr lang="en-US" altLang="zh-CN" dirty="0" smtClean="0"/>
              <a:t>Ranked using Area Under Curves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28094" y="5122563"/>
            <a:ext cx="852674" cy="1606887"/>
            <a:chOff x="3507776" y="5145919"/>
            <a:chExt cx="852674" cy="1606887"/>
          </a:xfrm>
        </p:grpSpPr>
        <p:sp>
          <p:nvSpPr>
            <p:cNvPr id="11" name="矩形 10"/>
            <p:cNvSpPr/>
            <p:nvPr/>
          </p:nvSpPr>
          <p:spPr>
            <a:xfrm>
              <a:off x="3507776" y="5145919"/>
              <a:ext cx="545911" cy="9962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814539" y="5387188"/>
              <a:ext cx="545911" cy="99628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747532" y="5613903"/>
              <a:ext cx="66398" cy="60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053687" y="5855172"/>
              <a:ext cx="66398" cy="6031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13" idx="5"/>
              <a:endCxn id="14" idx="1"/>
            </p:cNvCxnSpPr>
            <p:nvPr/>
          </p:nvCxnSpPr>
          <p:spPr>
            <a:xfrm>
              <a:off x="3804206" y="5665387"/>
              <a:ext cx="259205" cy="19861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62007" y="6383474"/>
              <a:ext cx="798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CLE</a:t>
              </a:r>
              <a:endParaRPr lang="zh-CN" altLang="en-US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4754006" y="5087500"/>
            <a:ext cx="545911" cy="9962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060769" y="5328769"/>
            <a:ext cx="545911" cy="99628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808237" y="6325055"/>
            <a:ext cx="7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IoU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060769" y="5328769"/>
            <a:ext cx="239148" cy="755017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3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内容占位符 2"/>
          <p:cNvSpPr>
            <a:spLocks noGrp="1"/>
          </p:cNvSpPr>
          <p:nvPr>
            <p:ph idx="1"/>
          </p:nvPr>
        </p:nvSpPr>
        <p:spPr>
          <a:xfrm>
            <a:off x="472965" y="1239014"/>
            <a:ext cx="8229600" cy="3886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sz="2200" dirty="0" smtClean="0"/>
              <a:t>Overall</a:t>
            </a:r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endParaRPr lang="zh-CN" altLang="en-US" sz="2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1073"/>
            <a:ext cx="8229600" cy="1044054"/>
          </a:xfrm>
        </p:spPr>
        <p:txBody>
          <a:bodyPr/>
          <a:lstStyle/>
          <a:p>
            <a:r>
              <a:rPr lang="en-US" altLang="zh-CN" sz="4000" dirty="0" smtClean="0"/>
              <a:t>Evaluation</a:t>
            </a:r>
            <a:endParaRPr lang="zh-CN" altLang="en-US" sz="4000" dirty="0"/>
          </a:p>
        </p:txBody>
      </p:sp>
      <p:pic>
        <p:nvPicPr>
          <p:cNvPr id="17410" name="Picture 2" descr="\\vmware-host\Shared Folders\share\bmvc_figure\crc\perf\quality_plot_overlap_OPE_AU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306" y="1828799"/>
            <a:ext cx="3878954" cy="323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\\vmware-host\Shared Folders\share\bmvc_figure\crc\perf\quality_plot_error_OPE_threshol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1" y="1829215"/>
            <a:ext cx="3900772" cy="324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529254" y="5327642"/>
            <a:ext cx="6668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A</a:t>
            </a:r>
            <a:r>
              <a:rPr lang="en-US" altLang="zh-CN" sz="2000" b="1" dirty="0" smtClean="0"/>
              <a:t>verage speed: 20.8 </a:t>
            </a:r>
            <a:r>
              <a:rPr lang="en-US" altLang="zh-CN" sz="2000" b="1" dirty="0"/>
              <a:t>FPS </a:t>
            </a:r>
            <a:r>
              <a:rPr lang="en-US" altLang="zh-CN" sz="2000" b="1" dirty="0" smtClean="0"/>
              <a:t>on </a:t>
            </a:r>
            <a:r>
              <a:rPr lang="en-US" altLang="zh-CN" sz="2000" b="1" dirty="0"/>
              <a:t>Intel i5-4278U </a:t>
            </a:r>
            <a:r>
              <a:rPr lang="en-US" altLang="zh-CN" sz="2000" b="1" dirty="0" smtClean="0"/>
              <a:t>CPU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473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内容占位符 2"/>
          <p:cNvSpPr>
            <a:spLocks noGrp="1"/>
          </p:cNvSpPr>
          <p:nvPr>
            <p:ph idx="1"/>
          </p:nvPr>
        </p:nvSpPr>
        <p:spPr>
          <a:xfrm>
            <a:off x="472965" y="1239014"/>
            <a:ext cx="8229600" cy="38862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altLang="zh-CN" sz="2200" dirty="0" smtClean="0"/>
              <a:t>Samples</a:t>
            </a:r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pPr>
              <a:spcAft>
                <a:spcPts val="1200"/>
              </a:spcAft>
            </a:pPr>
            <a:endParaRPr lang="en-US" altLang="zh-CN" sz="2200" dirty="0" smtClean="0"/>
          </a:p>
          <a:p>
            <a:endParaRPr lang="zh-CN" altLang="en-US" sz="2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1073"/>
            <a:ext cx="8229600" cy="1044054"/>
          </a:xfrm>
        </p:spPr>
        <p:txBody>
          <a:bodyPr/>
          <a:lstStyle/>
          <a:p>
            <a:r>
              <a:rPr lang="en-US" altLang="zh-CN" sz="4000" dirty="0" smtClean="0"/>
              <a:t>Evaluation</a:t>
            </a:r>
            <a:endParaRPr lang="zh-CN" altLang="en-US" sz="4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6" y="1734206"/>
            <a:ext cx="8445334" cy="496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42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03283"/>
            <a:ext cx="8229600" cy="3886200"/>
          </a:xfrm>
        </p:spPr>
        <p:txBody>
          <a:bodyPr/>
          <a:lstStyle/>
          <a:p>
            <a:r>
              <a:rPr lang="en-US" altLang="zh-CN" sz="2400" dirty="0" smtClean="0"/>
              <a:t>Correlation filter tracker is a very efficient kind of discriminative tracking method.</a:t>
            </a:r>
          </a:p>
          <a:p>
            <a:r>
              <a:rPr lang="en-US" altLang="zh-CN" sz="2400" dirty="0" smtClean="0"/>
              <a:t>Class-agnostic detection proposals can provide </a:t>
            </a:r>
            <a:r>
              <a:rPr lang="en-US" altLang="zh-CN" sz="2400" dirty="0"/>
              <a:t>flexible</a:t>
            </a:r>
            <a:r>
              <a:rPr lang="en-US" altLang="zh-CN" sz="2400" dirty="0" smtClean="0"/>
              <a:t> and promising tracking candidates (as </a:t>
            </a:r>
            <a:r>
              <a:rPr lang="en-US" altLang="zh-CN" sz="2400" dirty="0"/>
              <a:t>a </a:t>
            </a:r>
            <a:r>
              <a:rPr lang="en-US" altLang="zh-CN" sz="2400" dirty="0" smtClean="0"/>
              <a:t>supplement to motion models). </a:t>
            </a:r>
          </a:p>
          <a:p>
            <a:r>
              <a:rPr lang="en-US" altLang="zh-CN" sz="2400" dirty="0" smtClean="0"/>
              <a:t>More flexible candidates require </a:t>
            </a:r>
            <a:r>
              <a:rPr lang="en-US" altLang="zh-CN" sz="2400" dirty="0"/>
              <a:t>more </a:t>
            </a:r>
            <a:r>
              <a:rPr lang="en-US" altLang="zh-CN" sz="2400" dirty="0" smtClean="0"/>
              <a:t>robust correlation filter (or other observation models) and more precise object description.</a:t>
            </a:r>
            <a:endParaRPr lang="zh-CN" altLang="en-US" sz="24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520262"/>
            <a:ext cx="8229600" cy="788276"/>
          </a:xfrm>
        </p:spPr>
        <p:txBody>
          <a:bodyPr/>
          <a:lstStyle/>
          <a:p>
            <a:r>
              <a:rPr lang="en-US" altLang="zh-CN" sz="4000" dirty="0" smtClean="0"/>
              <a:t>Summary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1336" y="5139558"/>
            <a:ext cx="740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/>
              <a:t>Thanks for your attention!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1880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72" y="552450"/>
            <a:ext cx="7279328" cy="622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175"/>
            <a:ext cx="8229600" cy="853555"/>
          </a:xfrm>
        </p:spPr>
        <p:txBody>
          <a:bodyPr/>
          <a:lstStyle/>
          <a:p>
            <a:r>
              <a:rPr lang="en-US" altLang="zh-CN" sz="4000" dirty="0" smtClean="0"/>
              <a:t>Visual tracker</a:t>
            </a:r>
            <a:br>
              <a:rPr lang="en-US" altLang="zh-CN" sz="4000" dirty="0" smtClean="0"/>
            </a:br>
            <a:r>
              <a:rPr lang="en-US" altLang="zh-CN" sz="4000" dirty="0" smtClean="0"/>
              <a:t>structure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18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31" y="1016717"/>
            <a:ext cx="7283668" cy="575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1949"/>
            <a:ext cx="8229600" cy="853555"/>
          </a:xfrm>
        </p:spPr>
        <p:txBody>
          <a:bodyPr/>
          <a:lstStyle/>
          <a:p>
            <a:r>
              <a:rPr lang="en-US" altLang="zh-CN" sz="4000" dirty="0" smtClean="0"/>
              <a:t>Correlation filter tracker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35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4" y="1080288"/>
            <a:ext cx="8803725" cy="5541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1949"/>
            <a:ext cx="8229600" cy="853555"/>
          </a:xfrm>
        </p:spPr>
        <p:txBody>
          <a:bodyPr/>
          <a:lstStyle/>
          <a:p>
            <a:r>
              <a:rPr lang="en-US" altLang="zh-CN" sz="4000" dirty="0" smtClean="0"/>
              <a:t>Correlation filter tracker (KCF) 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77558" y="6581001"/>
            <a:ext cx="2720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CN" i="1" baseline="30000" dirty="0"/>
              <a:t>João F. </a:t>
            </a:r>
            <a:r>
              <a:rPr lang="pt-BR" altLang="zh-CN" i="1" baseline="30000" dirty="0" smtClean="0"/>
              <a:t>Henriques</a:t>
            </a:r>
            <a:r>
              <a:rPr lang="en-US" altLang="zh-CN" i="1" baseline="30000" dirty="0" smtClean="0"/>
              <a:t>,</a:t>
            </a:r>
            <a:r>
              <a:rPr lang="zh-CN" altLang="en-US" i="1" baseline="30000" dirty="0" smtClean="0"/>
              <a:t> </a:t>
            </a:r>
            <a:r>
              <a:rPr lang="en-US" altLang="zh-CN" i="1" baseline="30000" dirty="0" smtClean="0"/>
              <a:t>et</a:t>
            </a:r>
            <a:r>
              <a:rPr lang="zh-CN" altLang="en-US" i="1" baseline="30000" dirty="0" smtClean="0"/>
              <a:t> </a:t>
            </a:r>
            <a:r>
              <a:rPr lang="en-US" altLang="zh-CN" i="1" baseline="30000" dirty="0" smtClean="0"/>
              <a:t>al.</a:t>
            </a:r>
            <a:r>
              <a:rPr lang="zh-CN" altLang="en-US" i="1" baseline="30000" dirty="0" smtClean="0"/>
              <a:t> </a:t>
            </a:r>
            <a:r>
              <a:rPr lang="en-US" altLang="zh-CN" i="1" baseline="30000" dirty="0"/>
              <a:t>T</a:t>
            </a:r>
            <a:r>
              <a:rPr lang="en-US" altLang="zh-CN" i="1" baseline="30000" dirty="0" smtClean="0"/>
              <a:t>PAMI2015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27547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9" y="1039077"/>
            <a:ext cx="6760841" cy="5585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1949"/>
            <a:ext cx="8229600" cy="853555"/>
          </a:xfrm>
        </p:spPr>
        <p:txBody>
          <a:bodyPr/>
          <a:lstStyle/>
          <a:p>
            <a:r>
              <a:rPr lang="en-US" altLang="zh-CN" sz="4000" dirty="0" smtClean="0"/>
              <a:t>Correlation filter tracker</a:t>
            </a:r>
            <a:r>
              <a:rPr lang="en-US" altLang="zh-CN" sz="4000" dirty="0"/>
              <a:t> (KCF)</a:t>
            </a:r>
            <a:r>
              <a:rPr lang="en-US" altLang="zh-CN" sz="4000" dirty="0" smtClean="0"/>
              <a:t> 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6311525" y="5400195"/>
            <a:ext cx="494239" cy="48734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00816" y="5391768"/>
            <a:ext cx="139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Translation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2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9" y="1039077"/>
            <a:ext cx="6760841" cy="5585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1949"/>
            <a:ext cx="8229600" cy="853555"/>
          </a:xfrm>
        </p:spPr>
        <p:txBody>
          <a:bodyPr/>
          <a:lstStyle/>
          <a:p>
            <a:r>
              <a:rPr lang="en-US" altLang="zh-CN" sz="4000" dirty="0" smtClean="0"/>
              <a:t>Correlation filter tracker</a:t>
            </a:r>
            <a:r>
              <a:rPr lang="en-US" altLang="zh-CN" sz="4000" dirty="0"/>
              <a:t> (KCF)</a:t>
            </a:r>
            <a:r>
              <a:rPr lang="en-US" altLang="zh-CN" sz="4000" dirty="0" smtClean="0"/>
              <a:t> 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6306700" y="5405175"/>
            <a:ext cx="494239" cy="48734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87941" y="5394398"/>
            <a:ext cx="1392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Translation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 flipV="1">
            <a:off x="5392718" y="5481375"/>
            <a:ext cx="198455" cy="3442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 flipV="1">
            <a:off x="5130074" y="5413299"/>
            <a:ext cx="99227" cy="2254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07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2" y="1518149"/>
            <a:ext cx="8781389" cy="5044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61949"/>
            <a:ext cx="8229600" cy="853555"/>
          </a:xfrm>
        </p:spPr>
        <p:txBody>
          <a:bodyPr/>
          <a:lstStyle/>
          <a:p>
            <a:r>
              <a:rPr lang="en-US" altLang="zh-CN" sz="4000" dirty="0" smtClean="0"/>
              <a:t>Correlation filter tracker</a:t>
            </a:r>
            <a:r>
              <a:rPr lang="en-US" altLang="zh-CN" sz="4000" dirty="0"/>
              <a:t> (KCF)</a:t>
            </a:r>
            <a:r>
              <a:rPr lang="en-US" altLang="zh-CN" sz="4000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76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8649"/>
            <a:ext cx="8229600" cy="853555"/>
          </a:xfrm>
        </p:spPr>
        <p:txBody>
          <a:bodyPr/>
          <a:lstStyle/>
          <a:p>
            <a:r>
              <a:rPr lang="en-US" altLang="zh-CN" sz="4000" dirty="0"/>
              <a:t>Feature </a:t>
            </a:r>
            <a:r>
              <a:rPr lang="en-US" altLang="zh-CN" sz="4000" dirty="0" smtClean="0"/>
              <a:t>integration </a:t>
            </a:r>
            <a:r>
              <a:rPr lang="en-US" altLang="zh-CN" sz="4000" dirty="0"/>
              <a:t>and </a:t>
            </a:r>
            <a:r>
              <a:rPr lang="en-US" altLang="zh-CN" sz="4000" dirty="0" smtClean="0"/>
              <a:t>robust updating</a:t>
            </a:r>
            <a:endParaRPr lang="zh-CN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368931" y="1902425"/>
            <a:ext cx="22796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different </a:t>
            </a:r>
            <a:r>
              <a:rPr lang="en-US" altLang="zh-CN" sz="2000" b="1" dirty="0">
                <a:solidFill>
                  <a:srgbClr val="FF0000"/>
                </a:solidFill>
              </a:rPr>
              <a:t>scales</a:t>
            </a:r>
            <a:r>
              <a:rPr lang="en-US" altLang="zh-CN" sz="2000" b="1" dirty="0"/>
              <a:t> and </a:t>
            </a:r>
            <a:r>
              <a:rPr lang="en-US" altLang="zh-CN" sz="2000" b="1" dirty="0">
                <a:solidFill>
                  <a:srgbClr val="FF0000"/>
                </a:solidFill>
              </a:rPr>
              <a:t>aspect ratios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06673" y="1794620"/>
            <a:ext cx="18279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the number of distracting </a:t>
            </a:r>
            <a:endParaRPr lang="en-US" altLang="zh-CN" sz="2000" b="1" dirty="0" smtClean="0"/>
          </a:p>
          <a:p>
            <a:r>
              <a:rPr lang="en-US" altLang="zh-CN" sz="2000" b="1" dirty="0" smtClean="0"/>
              <a:t>candidates</a:t>
            </a:r>
            <a:endParaRPr lang="zh-CN" altLang="en-US" sz="2000" b="1" dirty="0"/>
          </a:p>
        </p:txBody>
      </p:sp>
      <p:sp>
        <p:nvSpPr>
          <p:cNvPr id="7" name="矩形 6"/>
          <p:cNvSpPr/>
          <p:nvPr/>
        </p:nvSpPr>
        <p:spPr>
          <a:xfrm>
            <a:off x="5770180" y="1796630"/>
            <a:ext cx="28062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more </a:t>
            </a:r>
            <a:r>
              <a:rPr lang="en-US" altLang="zh-CN" sz="2000" b="1" dirty="0">
                <a:solidFill>
                  <a:srgbClr val="FF0000"/>
                </a:solidFill>
              </a:rPr>
              <a:t>precise</a:t>
            </a:r>
            <a:r>
              <a:rPr lang="en-US" altLang="zh-CN" sz="2000" b="1" dirty="0"/>
              <a:t> and </a:t>
            </a:r>
            <a:r>
              <a:rPr lang="en-US" altLang="zh-CN" sz="2000" b="1" dirty="0">
                <a:solidFill>
                  <a:srgbClr val="FF0000"/>
                </a:solidFill>
              </a:rPr>
              <a:t>robust</a:t>
            </a:r>
            <a:r>
              <a:rPr lang="en-US" altLang="zh-CN" sz="2000" b="1" dirty="0"/>
              <a:t> discriminative correlation filter </a:t>
            </a:r>
            <a:endParaRPr lang="zh-CN" altLang="en-US" sz="2000" b="1" dirty="0"/>
          </a:p>
        </p:txBody>
      </p:sp>
      <p:sp>
        <p:nvSpPr>
          <p:cNvPr id="8" name="下箭头 7"/>
          <p:cNvSpPr/>
          <p:nvPr/>
        </p:nvSpPr>
        <p:spPr>
          <a:xfrm rot="10800000">
            <a:off x="4954495" y="2092877"/>
            <a:ext cx="97979" cy="3517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9" name="右箭头 8"/>
          <p:cNvSpPr/>
          <p:nvPr/>
        </p:nvSpPr>
        <p:spPr>
          <a:xfrm>
            <a:off x="2695505" y="2148159"/>
            <a:ext cx="237505" cy="256754"/>
          </a:xfrm>
          <a:prstGeom prst="rightArrow">
            <a:avLst/>
          </a:prstGeom>
          <a:solidFill>
            <a:srgbClr val="006666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1" name="右箭头 10"/>
          <p:cNvSpPr/>
          <p:nvPr/>
        </p:nvSpPr>
        <p:spPr>
          <a:xfrm>
            <a:off x="5375697" y="2124409"/>
            <a:ext cx="237505" cy="256754"/>
          </a:xfrm>
          <a:prstGeom prst="rightArrow">
            <a:avLst/>
          </a:prstGeom>
          <a:solidFill>
            <a:srgbClr val="006666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7" y="3486415"/>
            <a:ext cx="3186096" cy="2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393" y="3203894"/>
            <a:ext cx="3252223" cy="3516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3799500" y="3130830"/>
            <a:ext cx="18452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Update the </a:t>
            </a:r>
            <a:r>
              <a:rPr lang="en-US" altLang="zh-CN" sz="2000" b="1" dirty="0">
                <a:solidFill>
                  <a:srgbClr val="FF0000"/>
                </a:solidFill>
              </a:rPr>
              <a:t>numerator</a:t>
            </a:r>
            <a:r>
              <a:rPr lang="en-US" altLang="zh-CN" sz="2000" b="1" dirty="0"/>
              <a:t> and </a:t>
            </a:r>
            <a:r>
              <a:rPr lang="en-US" altLang="zh-CN" sz="2000" b="1" dirty="0">
                <a:solidFill>
                  <a:srgbClr val="FF0000"/>
                </a:solidFill>
              </a:rPr>
              <a:t>denominator</a:t>
            </a:r>
            <a:r>
              <a:rPr lang="en-US" altLang="zh-CN" sz="2000" b="1" dirty="0"/>
              <a:t> </a:t>
            </a:r>
            <a:r>
              <a:rPr lang="en-US" altLang="zh-CN" sz="2000" b="1" dirty="0" smtClean="0"/>
              <a:t>separately ([ACT])</a:t>
            </a:r>
            <a:endParaRPr lang="zh-CN" altLang="en-US" sz="2000" b="1" dirty="0"/>
          </a:p>
        </p:txBody>
      </p:sp>
      <p:sp>
        <p:nvSpPr>
          <p:cNvPr id="12" name="左大括号 11"/>
          <p:cNvSpPr/>
          <p:nvPr/>
        </p:nvSpPr>
        <p:spPr>
          <a:xfrm>
            <a:off x="5375697" y="3326523"/>
            <a:ext cx="237505" cy="115088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88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26565</TotalTime>
  <Words>2490</Words>
  <Application>Microsoft Office PowerPoint</Application>
  <PresentationFormat>全屏显示(4:3)</PresentationFormat>
  <Paragraphs>243</Paragraphs>
  <Slides>26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仿宋</vt:lpstr>
      <vt:lpstr>宋体</vt:lpstr>
      <vt:lpstr>微软雅黑</vt:lpstr>
      <vt:lpstr>Arial</vt:lpstr>
      <vt:lpstr>Arial Black</vt:lpstr>
      <vt:lpstr>Calibri</vt:lpstr>
      <vt:lpstr>CMU Classical Serif</vt:lpstr>
      <vt:lpstr>CMU Serif Extra</vt:lpstr>
      <vt:lpstr>Times New Roman</vt:lpstr>
      <vt:lpstr>Wingdings</vt:lpstr>
      <vt:lpstr>Pixel</vt:lpstr>
      <vt:lpstr>Equation</vt:lpstr>
      <vt:lpstr>Enable Scale and Aspect Ratio Adaptability in Visual Tracking with Detection Proposals</vt:lpstr>
      <vt:lpstr>Visual tracking problem</vt:lpstr>
      <vt:lpstr>Visual tracker structure</vt:lpstr>
      <vt:lpstr>Correlation filter tracker </vt:lpstr>
      <vt:lpstr>Correlation filter tracker (KCF) </vt:lpstr>
      <vt:lpstr>Correlation filter tracker (KCF) </vt:lpstr>
      <vt:lpstr>Correlation filter tracker (KCF) </vt:lpstr>
      <vt:lpstr>Correlation filter tracker (KCF) </vt:lpstr>
      <vt:lpstr>Feature integration and robust updating</vt:lpstr>
      <vt:lpstr>Detection proposals </vt:lpstr>
      <vt:lpstr>Detection proposals (EdgeBoxes) </vt:lpstr>
      <vt:lpstr>Integrating detection proposals into tracking</vt:lpstr>
      <vt:lpstr>Integrating detection proposals into tracking</vt:lpstr>
      <vt:lpstr>Integrating detection proposals into tracking</vt:lpstr>
      <vt:lpstr>Integrating detection proposals into tracking</vt:lpstr>
      <vt:lpstr>Integrating detection proposals into tracking</vt:lpstr>
      <vt:lpstr>Integrating detection proposals into tracking</vt:lpstr>
      <vt:lpstr>Integrating detection proposals into tracking</vt:lpstr>
      <vt:lpstr>Parameter Setup</vt:lpstr>
      <vt:lpstr>Evaluation</vt:lpstr>
      <vt:lpstr>Evaluation</vt:lpstr>
      <vt:lpstr>Evaluation</vt:lpstr>
      <vt:lpstr>Evaluation</vt:lpstr>
      <vt:lpstr>Evaluation</vt:lpstr>
      <vt:lpstr>Evaluation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dafei</dc:creator>
  <cp:lastModifiedBy>Dafei</cp:lastModifiedBy>
  <cp:revision>4202</cp:revision>
  <cp:lastPrinted>2015-09-10T01:16:45Z</cp:lastPrinted>
  <dcterms:created xsi:type="dcterms:W3CDTF">1601-01-01T00:00:00Z</dcterms:created>
  <dcterms:modified xsi:type="dcterms:W3CDTF">2017-04-19T13:51:37Z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